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94" r:id="rId2"/>
  </p:sldMasterIdLst>
  <p:notesMasterIdLst>
    <p:notesMasterId r:id="rId21"/>
  </p:notesMasterIdLst>
  <p:handoutMasterIdLst>
    <p:handoutMasterId r:id="rId22"/>
  </p:handoutMasterIdLst>
  <p:sldIdLst>
    <p:sldId id="321" r:id="rId3"/>
    <p:sldId id="310" r:id="rId4"/>
    <p:sldId id="337" r:id="rId5"/>
    <p:sldId id="285" r:id="rId6"/>
    <p:sldId id="300" r:id="rId7"/>
    <p:sldId id="273" r:id="rId8"/>
    <p:sldId id="291" r:id="rId9"/>
    <p:sldId id="344" r:id="rId10"/>
    <p:sldId id="315" r:id="rId11"/>
    <p:sldId id="275" r:id="rId12"/>
    <p:sldId id="345" r:id="rId13"/>
    <p:sldId id="346" r:id="rId14"/>
    <p:sldId id="280" r:id="rId15"/>
    <p:sldId id="284" r:id="rId16"/>
    <p:sldId id="314" r:id="rId17"/>
    <p:sldId id="331" r:id="rId18"/>
    <p:sldId id="335" r:id="rId19"/>
    <p:sldId id="334" r:id="rId20"/>
  </p:sldIdLst>
  <p:sldSz cx="9144000" cy="5143500" type="screen16x9"/>
  <p:notesSz cx="6858000" cy="1495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7D1EF46-29C3-479E-87CF-3155A8D3DF5E}">
          <p14:sldIdLst>
            <p14:sldId id="321"/>
            <p14:sldId id="310"/>
            <p14:sldId id="337"/>
          </p14:sldIdLst>
        </p14:section>
        <p14:section name="Tony's Presentation" id="{1DE2A189-869D-4B57-AAE1-5C69FAD6D3D0}">
          <p14:sldIdLst>
            <p14:sldId id="285"/>
            <p14:sldId id="300"/>
            <p14:sldId id="273"/>
            <p14:sldId id="291"/>
            <p14:sldId id="344"/>
            <p14:sldId id="315"/>
            <p14:sldId id="275"/>
            <p14:sldId id="345"/>
            <p14:sldId id="346"/>
            <p14:sldId id="280"/>
            <p14:sldId id="284"/>
            <p14:sldId id="314"/>
          </p14:sldIdLst>
        </p14:section>
        <p14:section name="Wrap-Up" id="{430E0B42-9B32-4107-AA8F-F87D6AA1F119}">
          <p14:sldIdLst>
            <p14:sldId id="331"/>
            <p14:sldId id="335"/>
            <p14:sldId id="33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2F2F2"/>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80" autoAdjust="0"/>
    <p:restoredTop sz="54192" autoAdjust="0"/>
  </p:normalViewPr>
  <p:slideViewPr>
    <p:cSldViewPr snapToGrid="0">
      <p:cViewPr varScale="1">
        <p:scale>
          <a:sx n="79" d="100"/>
          <a:sy n="79" d="100"/>
        </p:scale>
        <p:origin x="2268" y="7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1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12/5/18</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12/5/18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highlight>
                  <a:srgbClr val="FFFF00"/>
                </a:highlight>
              </a:rPr>
              <a:t>[Moderator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Hello and welcome everyone to this </a:t>
            </a:r>
            <a:r>
              <a:rPr lang="en-US" sz="1200" kern="1200" dirty="0">
                <a:solidFill>
                  <a:schemeClr val="tx1"/>
                </a:solidFill>
                <a:effectLst/>
                <a:latin typeface="+mn-lt"/>
                <a:ea typeface="+mn-ea"/>
                <a:cs typeface="+mn-cs"/>
              </a:rPr>
              <a:t>PASS Marathon: </a:t>
            </a:r>
            <a:r>
              <a:rPr lang="en-US" sz="1200" b="1" kern="1200" dirty="0">
                <a:solidFill>
                  <a:schemeClr val="tx1"/>
                </a:solidFill>
                <a:effectLst/>
                <a:latin typeface="+mn-lt"/>
                <a:ea typeface="+mn-ea"/>
                <a:cs typeface="+mn-cs"/>
              </a:rPr>
              <a:t>Analytics</a:t>
            </a:r>
            <a:r>
              <a:rPr lang="en-US" sz="1200" b="0" kern="1200" dirty="0">
                <a:solidFill>
                  <a:schemeClr val="tx1"/>
                </a:solidFill>
                <a:effectLst/>
                <a:latin typeface="+mn-lt"/>
                <a:ea typeface="+mn-ea"/>
                <a:cs typeface="+mn-cs"/>
              </a:rPr>
              <a:t>!</a:t>
            </a:r>
            <a:endParaRPr lang="en-CA" sz="1200" b="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We’re excited you could join us today for </a:t>
            </a:r>
            <a:r>
              <a:rPr lang="en-CA" b="1" dirty="0"/>
              <a:t>Tony McGovern</a:t>
            </a:r>
            <a:r>
              <a:rPr lang="en-CA" sz="1200" b="1" kern="1200" dirty="0">
                <a:solidFill>
                  <a:schemeClr val="tx1"/>
                </a:solidFill>
                <a:effectLst/>
                <a:latin typeface="+mn-lt"/>
                <a:ea typeface="+mn-ea"/>
                <a:cs typeface="+mn-cs"/>
              </a:rPr>
              <a:t>’s </a:t>
            </a:r>
            <a:r>
              <a:rPr lang="en-CA" sz="1200" b="0" kern="1200" dirty="0">
                <a:solidFill>
                  <a:schemeClr val="tx1"/>
                </a:solidFill>
                <a:effectLst/>
                <a:latin typeface="+mn-lt"/>
                <a:ea typeface="+mn-ea"/>
                <a:cs typeface="+mn-cs"/>
              </a:rPr>
              <a:t>session,</a:t>
            </a:r>
            <a:r>
              <a:rPr lang="en-CA" sz="1200" b="1" kern="1200" baseline="0" dirty="0">
                <a:solidFill>
                  <a:schemeClr val="tx1"/>
                </a:solidFill>
                <a:effectLst/>
                <a:latin typeface="+mn-lt"/>
                <a:ea typeface="+mn-ea"/>
                <a:cs typeface="+mn-cs"/>
              </a:rPr>
              <a:t> </a:t>
            </a:r>
            <a:r>
              <a:rPr lang="en-US" b="1" dirty="0"/>
              <a:t>Spatial Data Analysis in Power BI</a:t>
            </a:r>
            <a:r>
              <a:rPr lang="en-CA" dirty="0"/>
              <a:t>.</a:t>
            </a:r>
            <a:r>
              <a:rPr lang="en-CA" sz="1200" b="1" kern="1200" dirty="0">
                <a:solidFill>
                  <a:schemeClr val="tx1"/>
                </a:solidFill>
                <a:effectLst/>
                <a:latin typeface="+mn-lt"/>
                <a:ea typeface="+mn-ea"/>
                <a:cs typeface="+mn-cs"/>
              </a:rPr>
              <a:t>  </a:t>
            </a:r>
          </a:p>
          <a:p>
            <a:endParaRPr lang="en-CA" sz="1200" b="1"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This PASS Marathon features back-to-back live webinars, delivered</a:t>
            </a:r>
            <a:r>
              <a:rPr lang="en-CA" sz="1200" kern="1200" baseline="0" dirty="0">
                <a:solidFill>
                  <a:schemeClr val="tx1"/>
                </a:solidFill>
                <a:effectLst/>
                <a:latin typeface="+mn-lt"/>
                <a:ea typeface="+mn-ea"/>
                <a:cs typeface="+mn-cs"/>
              </a:rPr>
              <a:t> by expert speakers from the </a:t>
            </a:r>
            <a:r>
              <a:rPr lang="en-CA" sz="1200" kern="1200" baseline="0" dirty="0">
                <a:solidFill>
                  <a:srgbClr val="FF0000"/>
                </a:solidFill>
                <a:effectLst/>
                <a:latin typeface="+mn-lt"/>
                <a:ea typeface="+mn-ea"/>
                <a:cs typeface="+mn-cs"/>
              </a:rPr>
              <a:t>PASS community. </a:t>
            </a:r>
            <a:endParaRPr lang="en-CA" sz="1200" kern="1200" dirty="0">
              <a:solidFill>
                <a:srgbClr val="FF0000"/>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sessions</a:t>
            </a:r>
            <a:r>
              <a:rPr lang="en-CA" sz="1200" kern="1200" baseline="0" dirty="0">
                <a:solidFill>
                  <a:schemeClr val="tx1"/>
                </a:solidFill>
                <a:effectLst/>
                <a:latin typeface="+mn-lt"/>
                <a:ea typeface="+mn-ea"/>
                <a:cs typeface="+mn-cs"/>
              </a:rPr>
              <a:t> will be recorded and posted online after the event. You will receive an email letting you know when the recordings are available.  </a:t>
            </a:r>
            <a:endParaRPr lang="en-CA" sz="1200" u="sng" kern="1200" dirty="0">
              <a:solidFill>
                <a:srgbClr val="FFFF00"/>
              </a:solidFill>
              <a:effectLst/>
              <a:latin typeface="+mn-lt"/>
              <a:ea typeface="+mn-ea"/>
              <a:cs typeface="+mn-cs"/>
            </a:endParaRPr>
          </a:p>
          <a:p>
            <a:endParaRPr lang="en-CA" sz="1200" u="sng"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My name is </a:t>
            </a:r>
            <a:r>
              <a:rPr lang="en-CA" sz="1200" b="1" kern="1200" dirty="0">
                <a:solidFill>
                  <a:schemeClr val="tx1"/>
                </a:solidFill>
                <a:effectLst/>
                <a:latin typeface="+mn-lt"/>
                <a:ea typeface="+mn-ea"/>
                <a:cs typeface="+mn-cs"/>
              </a:rPr>
              <a:t>Carlos Garcia </a:t>
            </a:r>
            <a:r>
              <a:rPr lang="en-CA" sz="1200" b="0" i="1" kern="1200" dirty="0">
                <a:solidFill>
                  <a:schemeClr val="tx1"/>
                </a:solidFill>
                <a:effectLst/>
                <a:latin typeface="+mn-lt"/>
                <a:ea typeface="+mn-ea"/>
                <a:cs typeface="+mn-cs"/>
              </a:rPr>
              <a:t>[you</a:t>
            </a:r>
            <a:r>
              <a:rPr lang="en-CA" sz="1200" b="0" i="1" kern="1200" baseline="0" dirty="0">
                <a:solidFill>
                  <a:schemeClr val="tx1"/>
                </a:solidFill>
                <a:effectLst/>
                <a:latin typeface="+mn-lt"/>
                <a:ea typeface="+mn-ea"/>
                <a:cs typeface="+mn-cs"/>
              </a:rPr>
              <a:t> can say a bit about yourself here if you’d like]</a:t>
            </a:r>
            <a:r>
              <a:rPr lang="en-CA" sz="1200" i="1" kern="1200" dirty="0">
                <a:solidFill>
                  <a:schemeClr val="tx1"/>
                </a:solidFill>
                <a:effectLst/>
                <a:latin typeface="+mn-lt"/>
                <a:ea typeface="+mn-ea"/>
                <a:cs typeface="+mn-cs"/>
              </a:rPr>
              <a:t> </a:t>
            </a:r>
          </a:p>
          <a:p>
            <a:endParaRPr lang="en-CA" sz="1200" i="1"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 have a few introductory slides before I hand over the reins to </a:t>
            </a:r>
            <a:r>
              <a:rPr lang="en-CA" b="1" dirty="0"/>
              <a:t>Tony</a:t>
            </a:r>
            <a:r>
              <a:rPr lang="en-CA" b="1" baseline="0" dirty="0"/>
              <a:t>. </a:t>
            </a:r>
          </a:p>
          <a:p>
            <a:endParaRPr lang="en-CA" sz="1200" kern="1200" dirty="0">
              <a:solidFill>
                <a:srgbClr val="FFFF00"/>
              </a:solidFill>
              <a:effectLst/>
              <a:latin typeface="+mn-lt"/>
              <a:ea typeface="+mn-ea"/>
              <a:cs typeface="+mn-cs"/>
            </a:endParaRPr>
          </a:p>
          <a:p>
            <a:r>
              <a:rPr lang="en-CA" sz="1200" i="1" kern="1200" dirty="0">
                <a:solidFill>
                  <a:schemeClr val="tx1"/>
                </a:solidFill>
                <a:effectLst/>
                <a:latin typeface="+mn-lt"/>
                <a:ea typeface="+mn-ea"/>
                <a:cs typeface="+mn-cs"/>
              </a:rPr>
              <a:t>[move to next slide]</a:t>
            </a:r>
            <a:r>
              <a:rPr lang="en-CA" dirty="0">
                <a:effectLst/>
              </a:rPr>
              <a:t> </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58814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highlight>
                  <a:srgbClr val="FFFF00"/>
                </a:highlight>
              </a:rPr>
              <a:t>[Moderator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u="none" kern="1200" dirty="0">
              <a:solidFill>
                <a:schemeClr val="tx1"/>
              </a:solidFill>
              <a:effectLst/>
              <a:highlight>
                <a:srgbClr val="FFFF00"/>
              </a:highligh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u="sng" kern="1200" dirty="0">
                <a:solidFill>
                  <a:schemeClr val="tx1"/>
                </a:solidFill>
                <a:effectLst/>
                <a:highlight>
                  <a:srgbClr val="FFFF00"/>
                </a:highlight>
                <a:latin typeface="+mn-lt"/>
                <a:ea typeface="+mn-ea"/>
                <a:cs typeface="+mn-cs"/>
              </a:rPr>
              <a:t>Moderator to Address questions </a:t>
            </a:r>
            <a:r>
              <a:rPr lang="en-CA" sz="1200" i="1" u="none" kern="1200" dirty="0">
                <a:solidFill>
                  <a:schemeClr val="tx1"/>
                </a:solidFill>
                <a:effectLst/>
                <a:highlight>
                  <a:srgbClr val="FFFF00"/>
                </a:highlight>
                <a:latin typeface="+mn-lt"/>
                <a:ea typeface="+mn-ea"/>
                <a:cs typeface="+mn-cs"/>
              </a:rPr>
              <a:t>in order of relevance </a:t>
            </a:r>
            <a:r>
              <a:rPr lang="en-CA" sz="1200" b="1" i="1" u="none" kern="1200" dirty="0">
                <a:solidFill>
                  <a:schemeClr val="tx1"/>
                </a:solidFill>
                <a:effectLst/>
                <a:highlight>
                  <a:srgbClr val="FFFF00"/>
                </a:highlight>
                <a:latin typeface="+mn-lt"/>
                <a:ea typeface="+mn-ea"/>
                <a:cs typeface="+mn-cs"/>
              </a:rPr>
              <a:t>if any </a:t>
            </a:r>
            <a:r>
              <a:rPr lang="en-CA" sz="1200" i="1" u="none" kern="1200" dirty="0">
                <a:solidFill>
                  <a:schemeClr val="tx1"/>
                </a:solidFill>
                <a:effectLst/>
                <a:highlight>
                  <a:srgbClr val="FFFF00"/>
                </a:highlight>
                <a:latin typeface="+mn-lt"/>
                <a:ea typeface="+mn-ea"/>
                <a:cs typeface="+mn-cs"/>
              </a:rPr>
              <a:t>and thank </a:t>
            </a:r>
            <a:r>
              <a:rPr lang="en-CA" sz="1200" b="0" i="1" u="none" kern="1200" dirty="0">
                <a:solidFill>
                  <a:schemeClr val="tx1"/>
                </a:solidFill>
                <a:effectLst/>
                <a:highlight>
                  <a:srgbClr val="FFFF00"/>
                </a:highlight>
                <a:latin typeface="+mn-lt"/>
                <a:ea typeface="+mn-ea"/>
                <a:cs typeface="+mn-cs"/>
              </a:rPr>
              <a:t>the</a:t>
            </a:r>
            <a:r>
              <a:rPr lang="en-CA" sz="1200" b="1" i="1" u="none" kern="1200" dirty="0">
                <a:solidFill>
                  <a:schemeClr val="tx1"/>
                </a:solidFill>
                <a:effectLst/>
                <a:highlight>
                  <a:srgbClr val="FFFF00"/>
                </a:highlight>
                <a:latin typeface="+mn-lt"/>
                <a:ea typeface="+mn-ea"/>
                <a:cs typeface="+mn-cs"/>
              </a:rPr>
              <a:t> Speaker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highlight>
                <a:srgbClr val="FFFF00"/>
              </a:highligh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highlight>
                <a:srgbClr val="FFFF00"/>
              </a:highligh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highlight>
                  <a:srgbClr val="FFFF00"/>
                </a:highlight>
                <a:latin typeface="+mn-lt"/>
                <a:ea typeface="+mn-ea"/>
                <a:cs typeface="+mn-cs"/>
              </a:rPr>
              <a:t>[move to next slide]</a:t>
            </a:r>
            <a:r>
              <a:rPr lang="en-CA" dirty="0">
                <a:effectLst/>
                <a:highlight>
                  <a:srgbClr val="FFFF00"/>
                </a:highlight>
              </a:rPr>
              <a:t>  Coming up next</a:t>
            </a:r>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408102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highlight>
                  <a:srgbClr val="FFFF00"/>
                </a:highlight>
              </a:rPr>
              <a:t>[Moderator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Thank you all for attending!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[move to next slide]</a:t>
            </a:r>
            <a:r>
              <a:rPr lang="en-CA" dirty="0">
                <a:effectLst/>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313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401297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r>
              <a:rPr lang="en-US" i="0" dirty="0"/>
              <a:t>This</a:t>
            </a:r>
            <a:r>
              <a:rPr lang="en-CA" sz="1200" kern="1200" dirty="0">
                <a:solidFill>
                  <a:schemeClr val="tx1"/>
                </a:solidFill>
                <a:effectLst/>
                <a:latin typeface="+mn-lt"/>
                <a:ea typeface="+mn-ea"/>
                <a:cs typeface="+mn-cs"/>
              </a:rPr>
              <a:t> PASS Marathon </a:t>
            </a:r>
            <a:r>
              <a:rPr lang="en-US" i="0" dirty="0"/>
              <a:t>session is presented by </a:t>
            </a:r>
            <a:r>
              <a:rPr lang="en-US" b="1" i="0" dirty="0"/>
              <a:t>Tony McGovern</a:t>
            </a:r>
            <a:r>
              <a:rPr lang="en-CA" sz="1200" kern="1200" dirty="0">
                <a:solidFill>
                  <a:schemeClr val="tx1"/>
                </a:solidFill>
                <a:effectLst/>
                <a:latin typeface="+mn-lt"/>
                <a:ea typeface="+mn-ea"/>
                <a:cs typeface="+mn-cs"/>
              </a:rPr>
              <a:t>. Tony </a:t>
            </a:r>
            <a:r>
              <a:rPr lang="en-US" dirty="0"/>
              <a:t>finds the whole process of discovering, cleaning, analyzing, and visualizing data extremely rewarding. He has both an endless love for cutting-edge technologies and a dogged determination to solve the difficult problems others run away from. During the day, he uses machine learning models and data mining techniques to solve hard, analytical problems for his clients and when it's time to show the results of his analysis, he often turn to Power BI, Shiny, or D3.js to build expressive, interactive applications.</a:t>
            </a:r>
            <a:br>
              <a:rPr lang="en-US" b="1" i="0" dirty="0"/>
            </a:br>
            <a:endParaRPr lang="en-US" b="0" i="1" dirty="0"/>
          </a:p>
          <a:p>
            <a:endParaRPr lang="en-US" b="0" i="0" dirty="0"/>
          </a:p>
          <a:p>
            <a:r>
              <a:rPr lang="en-CA" sz="1200" i="1" kern="1200" dirty="0">
                <a:solidFill>
                  <a:schemeClr val="tx1"/>
                </a:solidFill>
                <a:effectLst/>
                <a:latin typeface="+mn-lt"/>
                <a:ea typeface="+mn-ea"/>
                <a:cs typeface="+mn-cs"/>
              </a:rPr>
              <a:t>[move to next slide]</a:t>
            </a:r>
            <a:r>
              <a:rPr lang="en-CA" dirty="0">
                <a:effectLst/>
              </a:rPr>
              <a:t> </a:t>
            </a:r>
            <a:endParaRPr lang="en-US"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6952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And without further ado, here is </a:t>
            </a:r>
            <a:r>
              <a:rPr lang="en-CA" b="1" dirty="0"/>
              <a:t>Tony</a:t>
            </a:r>
            <a:r>
              <a:rPr lang="en-CA" b="1" baseline="0" dirty="0"/>
              <a:t> </a:t>
            </a:r>
            <a:r>
              <a:rPr lang="en-CA" dirty="0"/>
              <a:t>with </a:t>
            </a:r>
            <a:r>
              <a:rPr lang="en-US" b="1" dirty="0"/>
              <a:t>Spatial Data Analysis in Power BI</a:t>
            </a:r>
            <a:r>
              <a:rPr lang="en-CA" b="0" dirty="0"/>
              <a:t>.</a:t>
            </a:r>
            <a:r>
              <a:rPr lang="en-CA" dirty="0"/>
              <a:t>	</a:t>
            </a:r>
          </a:p>
          <a:p>
            <a:pPr marL="0" marR="0" indent="0" algn="l" defTabSz="457200" rtl="0" eaLnBrk="1" fontAlgn="auto" latinLnBrk="0" hangingPunct="1">
              <a:lnSpc>
                <a:spcPct val="100000"/>
              </a:lnSpc>
              <a:spcBef>
                <a:spcPts val="0"/>
              </a:spcBef>
              <a:spcAft>
                <a:spcPts val="0"/>
              </a:spcAft>
              <a:buClrTx/>
              <a:buSzTx/>
              <a:buFontTx/>
              <a:buNone/>
              <a:tabLst/>
              <a:defRPr/>
            </a:pPr>
            <a:br>
              <a:rPr lang="en-CA" dirty="0"/>
            </a:br>
            <a:br>
              <a:rPr lang="en-CA" dirty="0"/>
            </a:br>
            <a:r>
              <a:rPr lang="en-CA" dirty="0"/>
              <a:t>{speaker</a:t>
            </a:r>
            <a:r>
              <a:rPr lang="en-CA" baseline="0" dirty="0"/>
              <a:t> begins}</a:t>
            </a:r>
            <a:endParaRPr lang="en-CA"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u="sng" dirty="0"/>
              <a:t>**[Speaker takes over]**</a:t>
            </a:r>
            <a:endParaRPr lang="en-US" i="1" u="sng"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796701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Saturday</a:t>
            </a:r>
            <a:r>
              <a:rPr lang="en-US" baseline="0" dirty="0"/>
              <a:t> morning, November 12th 2016, four days after the results of the U.S. presidential election, I read this on Twitter.</a:t>
            </a:r>
          </a:p>
          <a:p>
            <a:endParaRPr lang="en-US" baseline="0" dirty="0"/>
          </a:p>
          <a:p>
            <a:r>
              <a:rPr lang="en-US" baseline="0" dirty="0"/>
              <a:t>Surely this has to be an easy Bing search. Is it true that lower-level U.S. presidential election results are no where to be found? I see them everywhere: NYTimes, Washington Post, CNN, BBC, etc. </a:t>
            </a:r>
          </a:p>
          <a:p>
            <a:endParaRPr lang="en-US" baseline="0" dirty="0"/>
          </a:p>
          <a:p>
            <a:r>
              <a:rPr lang="en-US" baseline="0" dirty="0"/>
              <a:t>After </a:t>
            </a:r>
            <a:r>
              <a:rPr lang="en-US" baseline="0" dirty="0" err="1"/>
              <a:t>putzing</a:t>
            </a:r>
            <a:r>
              <a:rPr lang="en-US" baseline="0" dirty="0"/>
              <a:t> around for 20 or so minutes, I found out that yes, that data is available, but it's not open data. It's not available for me and you.</a:t>
            </a:r>
          </a:p>
          <a:p>
            <a:endParaRPr lang="en-US" baseline="0" dirty="0"/>
          </a:p>
          <a:p>
            <a:r>
              <a:rPr lang="en-US" baseline="0" dirty="0"/>
              <a:t>So, with the blessing of my wife and kids, I set out that day to change that.</a:t>
            </a:r>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4</a:t>
            </a:fld>
            <a:endParaRPr lang="en-US"/>
          </a:p>
        </p:txBody>
      </p:sp>
    </p:spTree>
    <p:extLst>
      <p:ext uri="{BB962C8B-B14F-4D97-AF65-F5344CB8AC3E}">
        <p14:creationId xmlns:p14="http://schemas.microsoft.com/office/powerpoint/2010/main" val="22951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WHAT'S THE 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So I set about trying to explain the results of the election through visuals and analysis. And what did I learn? Not only was county-level U.S. 2016 election data nowhere to be found, simple maps that showed these results, or these results with other data were non existent. So I created those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Subscribers to the </a:t>
            </a:r>
            <a:r>
              <a:rPr lang="en-US" baseline="0" err="1"/>
              <a:t>NYTimes</a:t>
            </a:r>
            <a:r>
              <a:rPr lang="en-US" baseline="0"/>
              <a:t> or the Washington Post shouldn't be the only ones who have access to county-level election data or maps.</a:t>
            </a:r>
          </a:p>
          <a:p>
            <a:endParaRPr lang="en-US" baseline="0"/>
          </a:p>
          <a:p>
            <a:r>
              <a:rPr lang="en-US" baseline="0"/>
              <a:t>After 120+ hours scraping websites with Python, creating interactive maps with JavaScript, and performing analysis in R, I realized a few important lessons:</a:t>
            </a:r>
          </a:p>
          <a:p>
            <a:r>
              <a:rPr lang="en-US" baseline="0"/>
              <a:t>	- it's hard to update this data</a:t>
            </a:r>
          </a:p>
          <a:p>
            <a:r>
              <a:rPr lang="en-US" baseline="0"/>
              <a:t>	- it's even harder to update the map</a:t>
            </a:r>
          </a:p>
          <a:p>
            <a:r>
              <a:rPr lang="en-US" baseline="0"/>
              <a:t>	- it's super duper hard to perform advanced analytics and share it with the world.</a:t>
            </a:r>
          </a:p>
          <a:p>
            <a:endParaRPr lang="en-US" baseline="0"/>
          </a:p>
          <a:p>
            <a:r>
              <a:rPr lang="en-US" baseline="0"/>
              <a:t>WHY IS THIS IMPORTANT?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Power BI offers us a better way. With Power BI, you can get and update the data more more easily, update the maps with great third party visuals, and perform advanced analytics that you can share with the world.</a:t>
            </a:r>
          </a:p>
          <a:p>
            <a:endParaRPr lang="en-US" baseline="0"/>
          </a:p>
          <a:p>
            <a:r>
              <a:rPr lang="en-US" baseline="0"/>
              <a:t>TAKEAWAY: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We have the power to make data and advanced analytics more open, more robust, and more widely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7E6A3605-7A28-403B-8AF8-3C2A1E66453A}" type="slidenum">
              <a:rPr lang="en-US" smtClean="0"/>
              <a:t>5</a:t>
            </a:fld>
            <a:endParaRPr lang="en-US"/>
          </a:p>
        </p:txBody>
      </p:sp>
    </p:spTree>
    <p:extLst>
      <p:ext uri="{BB962C8B-B14F-4D97-AF65-F5344CB8AC3E}">
        <p14:creationId xmlns:p14="http://schemas.microsoft.com/office/powerpoint/2010/main" val="397279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beautiful thematic maps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r>
              <a:rPr lang="en-US"/>
              <a:t>Understand what out of the box tools</a:t>
            </a:r>
            <a:r>
              <a:rPr lang="en-US" baseline="0"/>
              <a:t> are available to enhance analysis</a:t>
            </a:r>
          </a:p>
        </p:txBody>
      </p:sp>
      <p:sp>
        <p:nvSpPr>
          <p:cNvPr id="4" name="Slide Number Placeholder 3"/>
          <p:cNvSpPr>
            <a:spLocks noGrp="1"/>
          </p:cNvSpPr>
          <p:nvPr>
            <p:ph type="sldNum" sz="quarter" idx="10"/>
          </p:nvPr>
        </p:nvSpPr>
        <p:spPr/>
        <p:txBody>
          <a:bodyPr/>
          <a:lstStyle/>
          <a:p>
            <a:fld id="{7E6A3605-7A28-403B-8AF8-3C2A1E66453A}" type="slidenum">
              <a:rPr lang="en-US" smtClean="0"/>
              <a:t>6</a:t>
            </a:fld>
            <a:endParaRPr lang="en-US"/>
          </a:p>
        </p:txBody>
      </p:sp>
    </p:spTree>
    <p:extLst>
      <p:ext uri="{BB962C8B-B14F-4D97-AF65-F5344CB8AC3E}">
        <p14:creationId xmlns:p14="http://schemas.microsoft.com/office/powerpoint/2010/main" val="1476243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STORY?</a:t>
            </a:r>
          </a:p>
          <a:p>
            <a:endParaRPr lang="en-US" dirty="0"/>
          </a:p>
          <a:p>
            <a:r>
              <a:rPr lang="en-US" dirty="0"/>
              <a:t>WHY IS IT IMPORTANT?</a:t>
            </a:r>
          </a:p>
          <a:p>
            <a:endParaRPr lang="en-US" dirty="0"/>
          </a:p>
          <a:p>
            <a:r>
              <a:rPr lang="en-US" dirty="0"/>
              <a:t>WHAT'S THE TAKEAWAY?</a:t>
            </a:r>
          </a:p>
        </p:txBody>
      </p:sp>
      <p:sp>
        <p:nvSpPr>
          <p:cNvPr id="4" name="Slide Number Placeholder 3"/>
          <p:cNvSpPr>
            <a:spLocks noGrp="1"/>
          </p:cNvSpPr>
          <p:nvPr>
            <p:ph type="sldNum" sz="quarter" idx="10"/>
          </p:nvPr>
        </p:nvSpPr>
        <p:spPr/>
        <p:txBody>
          <a:bodyPr/>
          <a:lstStyle/>
          <a:p>
            <a:fld id="{7E6A3605-7A28-403B-8AF8-3C2A1E66453A}" type="slidenum">
              <a:rPr lang="en-US" smtClean="0"/>
              <a:t>7</a:t>
            </a:fld>
            <a:endParaRPr lang="en-US" dirty="0"/>
          </a:p>
        </p:txBody>
      </p:sp>
    </p:spTree>
    <p:extLst>
      <p:ext uri="{BB962C8B-B14F-4D97-AF65-F5344CB8AC3E}">
        <p14:creationId xmlns:p14="http://schemas.microsoft.com/office/powerpoint/2010/main" val="214739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a bonus, we'll walk through how to download</a:t>
            </a:r>
            <a:r>
              <a:rPr lang="en-US" baseline="0" dirty="0"/>
              <a:t> a layer of every building in Washington State and use it within a Mapbox Visual. Neat, huh?</a:t>
            </a:r>
            <a:endParaRPr lang="en-US" dirty="0"/>
          </a:p>
          <a:p>
            <a:endParaRPr lang="en-US" dirty="0"/>
          </a:p>
          <a:p>
            <a:r>
              <a:rPr lang="en-US" dirty="0"/>
              <a:t>Now before we get to it, </a:t>
            </a:r>
            <a:r>
              <a:rPr lang="en-US" baseline="0" dirty="0"/>
              <a:t>a quick poll: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who here has used either the </a:t>
            </a:r>
            <a:r>
              <a:rPr lang="en-US" baseline="0" dirty="0" err="1"/>
              <a:t>Esri</a:t>
            </a:r>
            <a:r>
              <a:rPr lang="en-US" baseline="0" dirty="0"/>
              <a:t> ArcGIS Visual or the </a:t>
            </a:r>
            <a:r>
              <a:rPr lang="en-US" baseline="0" dirty="0" err="1"/>
              <a:t>Mapbox</a:t>
            </a:r>
            <a:r>
              <a:rPr lang="en-US" baseline="0" dirty="0"/>
              <a:t> Visual?</a:t>
            </a:r>
          </a:p>
          <a:p>
            <a:endParaRPr lang="en-US" dirty="0"/>
          </a:p>
        </p:txBody>
      </p:sp>
      <p:sp>
        <p:nvSpPr>
          <p:cNvPr id="4" name="Slide Number Placeholder 3"/>
          <p:cNvSpPr>
            <a:spLocks noGrp="1"/>
          </p:cNvSpPr>
          <p:nvPr>
            <p:ph type="sldNum" sz="quarter" idx="10"/>
          </p:nvPr>
        </p:nvSpPr>
        <p:spPr/>
        <p:txBody>
          <a:bodyPr/>
          <a:lstStyle/>
          <a:p>
            <a:fld id="{7E6A3605-7A28-403B-8AF8-3C2A1E66453A}" type="slidenum">
              <a:rPr lang="en-US" smtClean="0"/>
              <a:t>9</a:t>
            </a:fld>
            <a:endParaRPr lang="en-US" dirty="0"/>
          </a:p>
        </p:txBody>
      </p:sp>
    </p:spTree>
    <p:extLst>
      <p:ext uri="{BB962C8B-B14F-4D97-AF65-F5344CB8AC3E}">
        <p14:creationId xmlns:p14="http://schemas.microsoft.com/office/powerpoint/2010/main" val="2094840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Create beautiful thematic maps in Power BI</a:t>
            </a:r>
          </a:p>
          <a:p>
            <a:r>
              <a:rPr lang="en-US"/>
              <a:t>Use those maps for impactful spatial analysis</a:t>
            </a:r>
          </a:p>
          <a:p>
            <a:r>
              <a:rPr lang="en-US"/>
              <a:t>Understand how to mix in machine learning to your Power BI reports</a:t>
            </a:r>
          </a:p>
          <a:p>
            <a:endParaRPr lang="en-US"/>
          </a:p>
        </p:txBody>
      </p:sp>
      <p:sp>
        <p:nvSpPr>
          <p:cNvPr id="4" name="Slide Number Placeholder 3"/>
          <p:cNvSpPr>
            <a:spLocks noGrp="1"/>
          </p:cNvSpPr>
          <p:nvPr>
            <p:ph type="sldNum" sz="quarter" idx="10"/>
          </p:nvPr>
        </p:nvSpPr>
        <p:spPr/>
        <p:txBody>
          <a:bodyPr/>
          <a:lstStyle/>
          <a:p>
            <a:fld id="{7E6A3605-7A28-403B-8AF8-3C2A1E66453A}" type="slidenum">
              <a:rPr lang="en-US" smtClean="0"/>
              <a:t>15</a:t>
            </a:fld>
            <a:endParaRPr lang="en-US"/>
          </a:p>
        </p:txBody>
      </p:sp>
    </p:spTree>
    <p:extLst>
      <p:ext uri="{BB962C8B-B14F-4D97-AF65-F5344CB8AC3E}">
        <p14:creationId xmlns:p14="http://schemas.microsoft.com/office/powerpoint/2010/main" val="770116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qlsaturday.com/" TargetMode="External"/><Relationship Id="rId7" Type="http://schemas.openxmlformats.org/officeDocument/2006/relationships/image" Target="../media/image11.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hyperlink" Target="http://www.sqlpass.org/PASSChapters/VirtualChapters.aspx" TargetMode="External"/><Relationship Id="rId10" Type="http://schemas.openxmlformats.org/officeDocument/2006/relationships/image" Target="../media/image14.png"/><Relationship Id="rId4" Type="http://schemas.openxmlformats.org/officeDocument/2006/relationships/hyperlink" Target="http://www.sqlpass.org/PASSChapters.aspx" TargetMode="External"/><Relationship Id="rId9"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www.sqlpass.org/PASSChapters.aspx" TargetMode="External"/><Relationship Id="rId7" Type="http://schemas.openxmlformats.org/officeDocument/2006/relationships/image" Target="../media/image13.png"/><Relationship Id="rId2" Type="http://schemas.openxmlformats.org/officeDocument/2006/relationships/hyperlink" Target="http://www.sqlsaturday.com/" TargetMode="External"/><Relationship Id="rId1" Type="http://schemas.openxmlformats.org/officeDocument/2006/relationships/slideMaster" Target="../slideMasters/slideMaster2.xml"/><Relationship Id="rId6" Type="http://schemas.openxmlformats.org/officeDocument/2006/relationships/image" Target="../media/image12.png"/><Relationship Id="rId11"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www.sqlpass.org/Events/24HoursofPASS.aspx" TargetMode="External"/><Relationship Id="rId4" Type="http://schemas.openxmlformats.org/officeDocument/2006/relationships/hyperlink" Target="http://www.sqlpass.org/PASSChapters/VirtualChapters.aspx" TargetMode="External"/><Relationship Id="rId9"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9297" y="-44624"/>
            <a:ext cx="3476450" cy="524037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
        <p:nvSpPr>
          <p:cNvPr id="12" name="Rectangle 11">
            <a:extLst>
              <a:ext uri="{FF2B5EF4-FFF2-40B4-BE49-F238E27FC236}">
                <a16:creationId xmlns:a16="http://schemas.microsoft.com/office/drawing/2014/main" id="{FF420034-F243-488A-942B-975021F5573B}"/>
              </a:ext>
            </a:extLst>
          </p:cNvPr>
          <p:cNvSpPr/>
          <p:nvPr userDrawn="1"/>
        </p:nvSpPr>
        <p:spPr>
          <a:xfrm>
            <a:off x="6531" y="4754877"/>
            <a:ext cx="9170124"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64F79A68-E6C9-4FC1-8F04-FA48EFD95690}"/>
              </a:ext>
            </a:extLst>
          </p:cNvPr>
          <p:cNvSpPr txBox="1"/>
          <p:nvPr userDrawn="1"/>
        </p:nvSpPr>
        <p:spPr>
          <a:xfrm>
            <a:off x="6019800" y="4385188"/>
            <a:ext cx="3155947" cy="369332"/>
          </a:xfrm>
          <a:prstGeom prst="rect">
            <a:avLst/>
          </a:prstGeom>
          <a:noFill/>
        </p:spPr>
        <p:txBody>
          <a:bodyPr wrap="square" rtlCol="0">
            <a:spAutoFit/>
          </a:bodyPr>
          <a:lstStyle/>
          <a:p>
            <a:pPr algn="ctr"/>
            <a:r>
              <a:rPr lang="en-CA" i="1" dirty="0">
                <a:solidFill>
                  <a:schemeClr val="bg2"/>
                </a:solidFill>
              </a:rPr>
              <a:t>Presenting Sponsor</a:t>
            </a:r>
          </a:p>
        </p:txBody>
      </p:sp>
      <p:pic>
        <p:nvPicPr>
          <p:cNvPr id="3" name="Picture 2" descr="A picture containing clipart&#10;&#10;Description generated with very high confidence">
            <a:extLst>
              <a:ext uri="{FF2B5EF4-FFF2-40B4-BE49-F238E27FC236}">
                <a16:creationId xmlns:a16="http://schemas.microsoft.com/office/drawing/2014/main" id="{C2C539AD-1748-4A15-BDF0-49B3250872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40575" y="4821315"/>
            <a:ext cx="1114395" cy="307994"/>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8CB7BBE-DD26-43DC-9AF5-C7246BC865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20985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DFB2ED91-9350-43CE-99B1-CB967C42460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1268691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689AAC1-EB33-4066-89B2-E63781C90C68}"/>
              </a:ext>
            </a:extLst>
          </p:cNvPr>
          <p:cNvSpPr/>
          <p:nvPr userDrawn="1"/>
        </p:nvSpPr>
        <p:spPr>
          <a:xfrm>
            <a:off x="4993531" y="4754877"/>
            <a:ext cx="4183123"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descr="A picture containing clipart&#10;&#10;Description generated with very high confidence">
            <a:extLst>
              <a:ext uri="{FF2B5EF4-FFF2-40B4-BE49-F238E27FC236}">
                <a16:creationId xmlns:a16="http://schemas.microsoft.com/office/drawing/2014/main" id="{FE70865D-AE55-450A-BC94-3908231D31E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61461" y="4762996"/>
            <a:ext cx="1114395" cy="307994"/>
          </a:xfrm>
          <a:prstGeom prst="rect">
            <a:avLst/>
          </a:prstGeom>
        </p:spPr>
      </p:pic>
      <p:sp>
        <p:nvSpPr>
          <p:cNvPr id="13" name="TextBox 12">
            <a:extLst>
              <a:ext uri="{FF2B5EF4-FFF2-40B4-BE49-F238E27FC236}">
                <a16:creationId xmlns:a16="http://schemas.microsoft.com/office/drawing/2014/main" id="{B9C7DF86-B29A-4DCF-B6CF-7DB2D0F44564}"/>
              </a:ext>
            </a:extLst>
          </p:cNvPr>
          <p:cNvSpPr txBox="1"/>
          <p:nvPr userDrawn="1"/>
        </p:nvSpPr>
        <p:spPr>
          <a:xfrm>
            <a:off x="6982522" y="4309122"/>
            <a:ext cx="2268166" cy="369332"/>
          </a:xfrm>
          <a:prstGeom prst="rect">
            <a:avLst/>
          </a:prstGeom>
          <a:noFill/>
        </p:spPr>
        <p:txBody>
          <a:bodyPr wrap="square" rtlCol="0">
            <a:spAutoFit/>
          </a:bodyPr>
          <a:lstStyle/>
          <a:p>
            <a:pPr algn="ctr"/>
            <a:r>
              <a:rPr lang="en-CA" i="1" dirty="0">
                <a:solidFill>
                  <a:schemeClr val="bg1">
                    <a:lumMod val="50000"/>
                  </a:schemeClr>
                </a:solidFill>
              </a:rPr>
              <a:t>Presenting Sponsor</a:t>
            </a:r>
          </a:p>
        </p:txBody>
      </p:sp>
    </p:spTree>
    <p:extLst>
      <p:ext uri="{BB962C8B-B14F-4D97-AF65-F5344CB8AC3E}">
        <p14:creationId xmlns:p14="http://schemas.microsoft.com/office/powerpoint/2010/main" val="2466481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A9656F-8805-4554-BA25-CEA84363652D}"/>
              </a:ext>
            </a:extLst>
          </p:cNvPr>
          <p:cNvSpPr/>
          <p:nvPr userDrawn="1"/>
        </p:nvSpPr>
        <p:spPr>
          <a:xfrm>
            <a:off x="4993531" y="4754877"/>
            <a:ext cx="4183123"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descr="A picture containing clipart&#10;&#10;Description generated with very high confidence">
            <a:extLst>
              <a:ext uri="{FF2B5EF4-FFF2-40B4-BE49-F238E27FC236}">
                <a16:creationId xmlns:a16="http://schemas.microsoft.com/office/drawing/2014/main" id="{204D4504-8126-4FC1-9801-2E64806AEB2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61461" y="4762996"/>
            <a:ext cx="1114395" cy="307994"/>
          </a:xfrm>
          <a:prstGeom prst="rect">
            <a:avLst/>
          </a:prstGeom>
        </p:spPr>
      </p:pic>
      <p:sp>
        <p:nvSpPr>
          <p:cNvPr id="18" name="TextBox 17">
            <a:extLst>
              <a:ext uri="{FF2B5EF4-FFF2-40B4-BE49-F238E27FC236}">
                <a16:creationId xmlns:a16="http://schemas.microsoft.com/office/drawing/2014/main" id="{E47082D1-9653-427B-9A64-755A682F780F}"/>
              </a:ext>
            </a:extLst>
          </p:cNvPr>
          <p:cNvSpPr txBox="1"/>
          <p:nvPr userDrawn="1"/>
        </p:nvSpPr>
        <p:spPr>
          <a:xfrm>
            <a:off x="6982522" y="4309122"/>
            <a:ext cx="2268166" cy="369332"/>
          </a:xfrm>
          <a:prstGeom prst="rect">
            <a:avLst/>
          </a:prstGeom>
          <a:noFill/>
        </p:spPr>
        <p:txBody>
          <a:bodyPr wrap="square" rtlCol="0">
            <a:spAutoFit/>
          </a:bodyPr>
          <a:lstStyle/>
          <a:p>
            <a:pPr algn="ctr"/>
            <a:r>
              <a:rPr lang="en-CA" i="1" dirty="0">
                <a:solidFill>
                  <a:schemeClr val="bg1">
                    <a:lumMod val="50000"/>
                  </a:schemeClr>
                </a:solidFill>
              </a:rPr>
              <a:t>Presenting Sponsor</a:t>
            </a:r>
          </a:p>
        </p:txBody>
      </p:sp>
    </p:spTree>
    <p:extLst>
      <p:ext uri="{BB962C8B-B14F-4D97-AF65-F5344CB8AC3E}">
        <p14:creationId xmlns:p14="http://schemas.microsoft.com/office/powerpoint/2010/main" val="283938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A84B34-3F96-4B87-960D-7166589033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
        <p:nvSpPr>
          <p:cNvPr id="6" name="Rectangle 5">
            <a:extLst>
              <a:ext uri="{FF2B5EF4-FFF2-40B4-BE49-F238E27FC236}">
                <a16:creationId xmlns:a16="http://schemas.microsoft.com/office/drawing/2014/main" id="{921C4E47-6E39-4BDD-9D0D-FD0217A818F0}"/>
              </a:ext>
            </a:extLst>
          </p:cNvPr>
          <p:cNvSpPr/>
          <p:nvPr userDrawn="1"/>
        </p:nvSpPr>
        <p:spPr>
          <a:xfrm>
            <a:off x="4993531" y="4754877"/>
            <a:ext cx="4183123"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descr="A picture containing clipart&#10;&#10;Description generated with very high confidence">
            <a:extLst>
              <a:ext uri="{FF2B5EF4-FFF2-40B4-BE49-F238E27FC236}">
                <a16:creationId xmlns:a16="http://schemas.microsoft.com/office/drawing/2014/main" id="{F8BFC03C-BC49-44D8-8E3E-1097212BD99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61461" y="4762996"/>
            <a:ext cx="1114395" cy="307994"/>
          </a:xfrm>
          <a:prstGeom prst="rect">
            <a:avLst/>
          </a:prstGeom>
        </p:spPr>
      </p:pic>
      <p:sp>
        <p:nvSpPr>
          <p:cNvPr id="11" name="TextBox 10">
            <a:extLst>
              <a:ext uri="{FF2B5EF4-FFF2-40B4-BE49-F238E27FC236}">
                <a16:creationId xmlns:a16="http://schemas.microsoft.com/office/drawing/2014/main" id="{9D0FE242-0254-4BC7-B3E0-A488DBB73486}"/>
              </a:ext>
            </a:extLst>
          </p:cNvPr>
          <p:cNvSpPr txBox="1"/>
          <p:nvPr userDrawn="1"/>
        </p:nvSpPr>
        <p:spPr>
          <a:xfrm>
            <a:off x="6982522" y="4309122"/>
            <a:ext cx="2268166" cy="369332"/>
          </a:xfrm>
          <a:prstGeom prst="rect">
            <a:avLst/>
          </a:prstGeom>
          <a:noFill/>
        </p:spPr>
        <p:txBody>
          <a:bodyPr wrap="square" rtlCol="0">
            <a:spAutoFit/>
          </a:bodyPr>
          <a:lstStyle/>
          <a:p>
            <a:pPr algn="ctr"/>
            <a:r>
              <a:rPr lang="en-CA" i="1" dirty="0">
                <a:solidFill>
                  <a:schemeClr val="bg1">
                    <a:lumMod val="50000"/>
                  </a:schemeClr>
                </a:solidFill>
              </a:rPr>
              <a:t>Presenting Sponsor</a:t>
            </a:r>
          </a:p>
        </p:txBody>
      </p:sp>
    </p:spTree>
    <p:extLst>
      <p:ext uri="{BB962C8B-B14F-4D97-AF65-F5344CB8AC3E}">
        <p14:creationId xmlns:p14="http://schemas.microsoft.com/office/powerpoint/2010/main" val="4033864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76765" y="-28657"/>
            <a:ext cx="3381862" cy="52098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96644" y="-32812"/>
            <a:ext cx="4590972" cy="5223769"/>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hlinkClick r:id="rId2"/>
          </p:cNvPr>
          <p:cNvSpPr/>
          <p:nvPr userDrawn="1"/>
        </p:nvSpPr>
        <p:spPr>
          <a:xfrm>
            <a:off x="3725297" y="1959164"/>
            <a:ext cx="19066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The largest conference for technical professionals leveraging the Microsoft Data Platform.</a:t>
            </a:r>
          </a:p>
          <a:p>
            <a:pPr algn="ctr"/>
            <a:endParaRPr lang="en-US" sz="900" dirty="0">
              <a:solidFill>
                <a:schemeClr val="bg2">
                  <a:lumMod val="50000"/>
                </a:schemeClr>
              </a:solidFill>
            </a:endParaRPr>
          </a:p>
        </p:txBody>
      </p:sp>
      <p:sp>
        <p:nvSpPr>
          <p:cNvPr id="33" name="Rectangle 32">
            <a:hlinkClick r:id="rId3"/>
          </p:cNvPr>
          <p:cNvSpPr/>
          <p:nvPr userDrawn="1"/>
        </p:nvSpPr>
        <p:spPr>
          <a:xfrm>
            <a:off x="7223235" y="1963543"/>
            <a:ext cx="128529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Free 1-day local training events</a:t>
            </a:r>
            <a:endParaRPr lang="en-US" sz="900" dirty="0">
              <a:solidFill>
                <a:schemeClr val="bg2">
                  <a:lumMod val="50000"/>
                </a:schemeClr>
              </a:solidFill>
            </a:endParaRPr>
          </a:p>
        </p:txBody>
      </p:sp>
      <p:sp>
        <p:nvSpPr>
          <p:cNvPr id="34" name="Rectangle 33">
            <a:hlinkClick r:id="rId4"/>
          </p:cNvPr>
          <p:cNvSpPr/>
          <p:nvPr userDrawn="1"/>
        </p:nvSpPr>
        <p:spPr>
          <a:xfrm>
            <a:off x="5649288" y="1963543"/>
            <a:ext cx="1284192"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Local user groups around the world</a:t>
            </a:r>
            <a:endParaRPr lang="en-US" sz="900" dirty="0">
              <a:solidFill>
                <a:schemeClr val="bg2">
                  <a:lumMod val="50000"/>
                </a:schemeClr>
              </a:solidFill>
            </a:endParaRPr>
          </a:p>
        </p:txBody>
      </p:sp>
      <p:sp>
        <p:nvSpPr>
          <p:cNvPr id="35" name="Rectangle 34">
            <a:hlinkClick r:id="rId5"/>
          </p:cNvPr>
          <p:cNvSpPr/>
          <p:nvPr userDrawn="1"/>
        </p:nvSpPr>
        <p:spPr>
          <a:xfrm>
            <a:off x="4026457" y="4082268"/>
            <a:ext cx="128915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Online special interest user groups </a:t>
            </a:r>
          </a:p>
        </p:txBody>
      </p:sp>
      <p:sp>
        <p:nvSpPr>
          <p:cNvPr id="36" name="Rectangle 35">
            <a:hlinkClick r:id="rId4"/>
          </p:cNvPr>
          <p:cNvSpPr/>
          <p:nvPr userDrawn="1"/>
        </p:nvSpPr>
        <p:spPr>
          <a:xfrm>
            <a:off x="5679834"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32612" y="3133045"/>
            <a:ext cx="879579" cy="799617"/>
          </a:xfrm>
          <a:prstGeom prst="rect">
            <a:avLst/>
          </a:prstGeom>
        </p:spPr>
      </p:pic>
      <p:sp>
        <p:nvSpPr>
          <p:cNvPr id="43" name="Rectangle 42">
            <a:hlinkClick r:id="rId4"/>
          </p:cNvPr>
          <p:cNvSpPr/>
          <p:nvPr userDrawn="1"/>
        </p:nvSpPr>
        <p:spPr>
          <a:xfrm>
            <a:off x="7273972"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097407" y="850398"/>
            <a:ext cx="1177326" cy="1177326"/>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5650004" y="766874"/>
            <a:ext cx="1292266" cy="1292266"/>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259104" y="790071"/>
            <a:ext cx="1269134" cy="1269134"/>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019707" y="2861871"/>
            <a:ext cx="1318009" cy="1318009"/>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650096" y="2909165"/>
            <a:ext cx="1248876" cy="1248876"/>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4185425" y="2691979"/>
            <a:ext cx="4432965"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322751" y="418769"/>
            <a:ext cx="2627572" cy="2596981"/>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4338638" algn="l"/>
              </a:tabLst>
            </a:pPr>
            <a:r>
              <a:rPr lang="en-US" sz="4000" dirty="0">
                <a:solidFill>
                  <a:schemeClr val="bg2"/>
                </a:solidFill>
              </a:rPr>
              <a:t>Explore everything PASS has to offer </a:t>
            </a:r>
          </a:p>
        </p:txBody>
      </p:sp>
      <p:sp>
        <p:nvSpPr>
          <p:cNvPr id="44" name="Rectangle 43"/>
          <p:cNvSpPr/>
          <p:nvPr userDrawn="1"/>
        </p:nvSpPr>
        <p:spPr>
          <a:xfrm>
            <a:off x="353239" y="2967129"/>
            <a:ext cx="2440966" cy="1010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Free Online Resources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Newsletters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err="1">
                <a:solidFill>
                  <a:schemeClr val="bg2"/>
                </a:solidFill>
              </a:rPr>
              <a:t>PASS.org</a:t>
            </a:r>
            <a:endParaRPr lang="en-US" sz="1200" b="1" spc="20" dirty="0">
              <a:solidFill>
                <a:schemeClr val="bg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5" name="Picture 14">
            <a:extLst>
              <a:ext uri="{FF2B5EF4-FFF2-40B4-BE49-F238E27FC236}">
                <a16:creationId xmlns:a16="http://schemas.microsoft.com/office/drawing/2014/main" id="{450FCBF8-8089-4228-815D-946C79BEE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pic>
        <p:nvPicPr>
          <p:cNvPr id="12" name="Picture 11">
            <a:extLst>
              <a:ext uri="{FF2B5EF4-FFF2-40B4-BE49-F238E27FC236}">
                <a16:creationId xmlns:a16="http://schemas.microsoft.com/office/drawing/2014/main" id="{62646B33-643C-4E57-A2E5-CC34356CA7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7183" y="4675020"/>
            <a:ext cx="393370" cy="393370"/>
          </a:xfrm>
          <a:prstGeom prst="rect">
            <a:avLst/>
          </a:prstGeom>
        </p:spPr>
      </p:pic>
      <p:pic>
        <p:nvPicPr>
          <p:cNvPr id="16" name="Picture 15">
            <a:extLst>
              <a:ext uri="{FF2B5EF4-FFF2-40B4-BE49-F238E27FC236}">
                <a16:creationId xmlns:a16="http://schemas.microsoft.com/office/drawing/2014/main" id="{7A75856D-30EC-482B-AE01-32010D11F6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86474" y="4675020"/>
            <a:ext cx="393370" cy="393370"/>
          </a:xfrm>
          <a:prstGeom prst="rect">
            <a:avLst/>
          </a:prstGeom>
        </p:spPr>
      </p:pic>
      <p:sp>
        <p:nvSpPr>
          <p:cNvPr id="17" name="Rectangle 16">
            <a:extLst>
              <a:ext uri="{FF2B5EF4-FFF2-40B4-BE49-F238E27FC236}">
                <a16:creationId xmlns:a16="http://schemas.microsoft.com/office/drawing/2014/main" id="{A47D5C6D-FAAD-42FA-BCD8-50730C3F9510}"/>
              </a:ext>
            </a:extLst>
          </p:cNvPr>
          <p:cNvSpPr/>
          <p:nvPr userDrawn="1"/>
        </p:nvSpPr>
        <p:spPr>
          <a:xfrm>
            <a:off x="3087188" y="4701147"/>
            <a:ext cx="6126479" cy="369332"/>
          </a:xfrm>
          <a:prstGeom prst="rect">
            <a:avLst/>
          </a:prstGeom>
        </p:spPr>
        <p:txBody>
          <a:bodyPr wrap="square">
            <a:spAutoFit/>
          </a:bodyPr>
          <a:lstStyle/>
          <a:p>
            <a:r>
              <a:rPr lang="en-US" dirty="0">
                <a:solidFill>
                  <a:schemeClr val="bg2"/>
                </a:solidFill>
              </a:rPr>
              <a:t>	@sqlpass #sqlpass                   @</a:t>
            </a:r>
            <a:r>
              <a:rPr lang="en-US" dirty="0" err="1">
                <a:solidFill>
                  <a:schemeClr val="bg2"/>
                </a:solidFill>
              </a:rPr>
              <a:t>PASScommunity</a:t>
            </a:r>
            <a:endParaRPr lang="en-US" dirty="0">
              <a:solidFill>
                <a:schemeClr val="bg2"/>
              </a:solidFill>
            </a:endParaRPr>
          </a:p>
        </p:txBody>
      </p:sp>
    </p:spTree>
    <p:extLst>
      <p:ext uri="{BB962C8B-B14F-4D97-AF65-F5344CB8AC3E}">
        <p14:creationId xmlns:p14="http://schemas.microsoft.com/office/powerpoint/2010/main" val="1699346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853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Demo Slide Accent 1">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C24C18-FD44-46A3-9709-0BFE84DFAE13}"/>
              </a:ext>
            </a:extLst>
          </p:cNvPr>
          <p:cNvSpPr>
            <a:spLocks noGrp="1"/>
          </p:cNvSpPr>
          <p:nvPr>
            <p:ph type="title" hasCustomPrompt="1"/>
          </p:nvPr>
        </p:nvSpPr>
        <p:spPr>
          <a:xfrm>
            <a:off x="201930" y="889767"/>
            <a:ext cx="7394337" cy="869095"/>
          </a:xfrm>
        </p:spPr>
        <p:txBody>
          <a:bodyPr>
            <a:normAutofit/>
          </a:bodyPr>
          <a:lstStyle>
            <a:lvl1pPr>
              <a:defRPr sz="4500"/>
            </a:lvl1pPr>
          </a:lstStyle>
          <a:p>
            <a:r>
              <a:rPr lang="en-US" dirty="0"/>
              <a:t>Demo Title</a:t>
            </a:r>
          </a:p>
        </p:txBody>
      </p:sp>
      <p:pic>
        <p:nvPicPr>
          <p:cNvPr id="7" name="Picture 6">
            <a:extLst>
              <a:ext uri="{FF2B5EF4-FFF2-40B4-BE49-F238E27FC236}">
                <a16:creationId xmlns:a16="http://schemas.microsoft.com/office/drawing/2014/main" id="{440EA0EB-B5A9-40E8-BE9A-9B91C59C7F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192907390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188617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97927"/>
            <a:ext cx="4521200" cy="555656"/>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FIRST, SPEAKER LAST], Title, Company</a:t>
            </a:r>
          </a:p>
          <a:p>
            <a:pPr lvl="0"/>
            <a:r>
              <a:rPr lang="en-US" dirty="0"/>
              <a:t>Moderated By: [MODERATOR]</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9297" y="-44624"/>
            <a:ext cx="3476450" cy="522777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73CA6C5-51B4-4B20-B865-59B72FDEF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
        <p:nvSpPr>
          <p:cNvPr id="11" name="TextBox 10">
            <a:extLst>
              <a:ext uri="{FF2B5EF4-FFF2-40B4-BE49-F238E27FC236}">
                <a16:creationId xmlns:a16="http://schemas.microsoft.com/office/drawing/2014/main" id="{5035075D-3DEC-45BC-AC11-0CB9BAC122EC}"/>
              </a:ext>
            </a:extLst>
          </p:cNvPr>
          <p:cNvSpPr txBox="1"/>
          <p:nvPr userDrawn="1"/>
        </p:nvSpPr>
        <p:spPr>
          <a:xfrm>
            <a:off x="6019800" y="4385188"/>
            <a:ext cx="3155947" cy="369332"/>
          </a:xfrm>
          <a:prstGeom prst="rect">
            <a:avLst/>
          </a:prstGeom>
          <a:noFill/>
        </p:spPr>
        <p:txBody>
          <a:bodyPr wrap="square" rtlCol="0">
            <a:spAutoFit/>
          </a:bodyPr>
          <a:lstStyle/>
          <a:p>
            <a:pPr algn="ctr"/>
            <a:r>
              <a:rPr lang="en-CA" i="1" dirty="0">
                <a:solidFill>
                  <a:schemeClr val="bg2"/>
                </a:solidFill>
              </a:rPr>
              <a:t>Presenting Sponsor</a:t>
            </a:r>
          </a:p>
        </p:txBody>
      </p:sp>
      <p:sp>
        <p:nvSpPr>
          <p:cNvPr id="13" name="Rectangle 12">
            <a:extLst>
              <a:ext uri="{FF2B5EF4-FFF2-40B4-BE49-F238E27FC236}">
                <a16:creationId xmlns:a16="http://schemas.microsoft.com/office/drawing/2014/main" id="{15F18E40-1870-432D-B8CA-DE32079A29FB}"/>
              </a:ext>
            </a:extLst>
          </p:cNvPr>
          <p:cNvSpPr/>
          <p:nvPr userDrawn="1"/>
        </p:nvSpPr>
        <p:spPr>
          <a:xfrm>
            <a:off x="6531" y="4754877"/>
            <a:ext cx="9170124"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descr="A picture containing clipart&#10;&#10;Description generated with very high confidence">
            <a:extLst>
              <a:ext uri="{FF2B5EF4-FFF2-40B4-BE49-F238E27FC236}">
                <a16:creationId xmlns:a16="http://schemas.microsoft.com/office/drawing/2014/main" id="{E6746262-567A-40D1-9DCB-1006B3C0CC1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40575" y="4821315"/>
            <a:ext cx="1114395" cy="307994"/>
          </a:xfrm>
          <a:prstGeom prst="rect">
            <a:avLst/>
          </a:prstGeom>
        </p:spPr>
      </p:pic>
    </p:spTree>
    <p:extLst>
      <p:ext uri="{BB962C8B-B14F-4D97-AF65-F5344CB8AC3E}">
        <p14:creationId xmlns:p14="http://schemas.microsoft.com/office/powerpoint/2010/main" val="3152694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334132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2297154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0">
            <a:extLst>
              <a:ext uri="{FF2B5EF4-FFF2-40B4-BE49-F238E27FC236}">
                <a16:creationId xmlns:a16="http://schemas.microsoft.com/office/drawing/2014/main" id="{20CBF8EC-00AA-43A3-A40A-C9B43668CC02}"/>
              </a:ext>
            </a:extLst>
          </p:cNvPr>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9" name="Text Placeholder 30">
            <a:extLst>
              <a:ext uri="{FF2B5EF4-FFF2-40B4-BE49-F238E27FC236}">
                <a16:creationId xmlns:a16="http://schemas.microsoft.com/office/drawing/2014/main" id="{226EAF78-E7AE-4F00-9035-3E16AB26C546}"/>
              </a:ext>
            </a:extLst>
          </p:cNvPr>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71774025-A4B3-46A5-8D60-8129E5966EC1}"/>
              </a:ext>
            </a:extLst>
          </p:cNvPr>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2" name="Text Placeholder 20">
            <a:extLst>
              <a:ext uri="{FF2B5EF4-FFF2-40B4-BE49-F238E27FC236}">
                <a16:creationId xmlns:a16="http://schemas.microsoft.com/office/drawing/2014/main" id="{759EDA73-4547-484F-915B-65864FB68E38}"/>
              </a:ext>
            </a:extLst>
          </p:cNvPr>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824585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30">
            <a:extLst>
              <a:ext uri="{FF2B5EF4-FFF2-40B4-BE49-F238E27FC236}">
                <a16:creationId xmlns:a16="http://schemas.microsoft.com/office/drawing/2014/main" id="{F7DBC941-FC7E-481E-A9D4-D37E48FD7442}"/>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1" name="Text Placeholder 20">
            <a:extLst>
              <a:ext uri="{FF2B5EF4-FFF2-40B4-BE49-F238E27FC236}">
                <a16:creationId xmlns:a16="http://schemas.microsoft.com/office/drawing/2014/main" id="{34DBD3D6-2097-4167-8B3A-0ADE7CBDC888}"/>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2" name="Text Placeholder 30">
            <a:extLst>
              <a:ext uri="{FF2B5EF4-FFF2-40B4-BE49-F238E27FC236}">
                <a16:creationId xmlns:a16="http://schemas.microsoft.com/office/drawing/2014/main" id="{8EE1A093-E4E5-4D05-98BC-3842BE7FBB8F}"/>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3" name="Text Placeholder 20">
            <a:extLst>
              <a:ext uri="{FF2B5EF4-FFF2-40B4-BE49-F238E27FC236}">
                <a16:creationId xmlns:a16="http://schemas.microsoft.com/office/drawing/2014/main" id="{BC1E1234-B69E-498B-B4C2-7F63B00BC567}"/>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9" name="Text Placeholder 30">
            <a:extLst>
              <a:ext uri="{FF2B5EF4-FFF2-40B4-BE49-F238E27FC236}">
                <a16:creationId xmlns:a16="http://schemas.microsoft.com/office/drawing/2014/main" id="{96D3C649-CD9F-48C5-9704-0A1B04B93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20" name="Text Placeholder 20">
            <a:extLst>
              <a:ext uri="{FF2B5EF4-FFF2-40B4-BE49-F238E27FC236}">
                <a16:creationId xmlns:a16="http://schemas.microsoft.com/office/drawing/2014/main" id="{8C9AF090-BE55-4923-827D-7A8533763313}"/>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248603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2217417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16EA2D-A0CC-4B70-9FD6-4F7DF1AE87FA}"/>
              </a:ext>
            </a:extLst>
          </p:cNvPr>
          <p:cNvSpPr/>
          <p:nvPr userDrawn="1"/>
        </p:nvSpPr>
        <p:spPr>
          <a:xfrm>
            <a:off x="4993531" y="4754877"/>
            <a:ext cx="4183123"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descr="A picture containing clipart&#10;&#10;Description generated with very high confidence">
            <a:extLst>
              <a:ext uri="{FF2B5EF4-FFF2-40B4-BE49-F238E27FC236}">
                <a16:creationId xmlns:a16="http://schemas.microsoft.com/office/drawing/2014/main" id="{06D06FD1-EF81-49A7-8A0E-5C51166DF7E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61461" y="4762996"/>
            <a:ext cx="1114395" cy="307994"/>
          </a:xfrm>
          <a:prstGeom prst="rect">
            <a:avLst/>
          </a:prstGeom>
        </p:spPr>
      </p:pic>
      <p:sp>
        <p:nvSpPr>
          <p:cNvPr id="13" name="TextBox 12">
            <a:extLst>
              <a:ext uri="{FF2B5EF4-FFF2-40B4-BE49-F238E27FC236}">
                <a16:creationId xmlns:a16="http://schemas.microsoft.com/office/drawing/2014/main" id="{48A00D90-AB18-4EE2-BC11-69A479B43D5C}"/>
              </a:ext>
            </a:extLst>
          </p:cNvPr>
          <p:cNvSpPr txBox="1"/>
          <p:nvPr userDrawn="1"/>
        </p:nvSpPr>
        <p:spPr>
          <a:xfrm>
            <a:off x="6982522" y="4309122"/>
            <a:ext cx="2268166" cy="369332"/>
          </a:xfrm>
          <a:prstGeom prst="rect">
            <a:avLst/>
          </a:prstGeom>
          <a:noFill/>
        </p:spPr>
        <p:txBody>
          <a:bodyPr wrap="square" rtlCol="0">
            <a:spAutoFit/>
          </a:bodyPr>
          <a:lstStyle/>
          <a:p>
            <a:pPr algn="ctr"/>
            <a:r>
              <a:rPr lang="en-CA" i="1" dirty="0">
                <a:solidFill>
                  <a:schemeClr val="bg1">
                    <a:lumMod val="50000"/>
                  </a:schemeClr>
                </a:solidFill>
              </a:rPr>
              <a:t>Presenting Sponsor</a:t>
            </a:r>
          </a:p>
        </p:txBody>
      </p:sp>
    </p:spTree>
    <p:extLst>
      <p:ext uri="{BB962C8B-B14F-4D97-AF65-F5344CB8AC3E}">
        <p14:creationId xmlns:p14="http://schemas.microsoft.com/office/powerpoint/2010/main" val="14957609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dirty="0"/>
              <a:t>Title here</a:t>
            </a:r>
          </a:p>
        </p:txBody>
      </p:sp>
      <p:pic>
        <p:nvPicPr>
          <p:cNvPr id="5" name="Picture 4">
            <a:extLst>
              <a:ext uri="{FF2B5EF4-FFF2-40B4-BE49-F238E27FC236}">
                <a16:creationId xmlns:a16="http://schemas.microsoft.com/office/drawing/2014/main" id="{C0144B62-2AC9-48F9-A309-79C8D09EB4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338922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760946"/>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DB64C42-6F2D-4D4B-B4C9-D7062BF62E3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1395060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35F2DE6-7766-4453-8543-85CC632423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147928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782295"/>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322028" y="251227"/>
            <a:ext cx="8242300" cy="612956"/>
          </a:xfrm>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B82E04E-3222-450E-A490-D3450562B3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42376569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BF153-F3A7-43DF-9FEC-ED9515954B49}"/>
              </a:ext>
            </a:extLst>
          </p:cNvPr>
          <p:cNvSpPr/>
          <p:nvPr userDrawn="1"/>
        </p:nvSpPr>
        <p:spPr>
          <a:xfrm>
            <a:off x="4993531" y="4754877"/>
            <a:ext cx="4183123"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descr="A picture containing clipart&#10;&#10;Description generated with very high confidence">
            <a:extLst>
              <a:ext uri="{FF2B5EF4-FFF2-40B4-BE49-F238E27FC236}">
                <a16:creationId xmlns:a16="http://schemas.microsoft.com/office/drawing/2014/main" id="{E3BD7893-3025-417A-9AF0-D9E75FE0AC3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61461" y="4762996"/>
            <a:ext cx="1114395" cy="307994"/>
          </a:xfrm>
          <a:prstGeom prst="rect">
            <a:avLst/>
          </a:prstGeom>
        </p:spPr>
      </p:pic>
      <p:sp>
        <p:nvSpPr>
          <p:cNvPr id="13" name="TextBox 12">
            <a:extLst>
              <a:ext uri="{FF2B5EF4-FFF2-40B4-BE49-F238E27FC236}">
                <a16:creationId xmlns:a16="http://schemas.microsoft.com/office/drawing/2014/main" id="{1A3391B4-DB0C-4ABF-A6ED-91F4B282140C}"/>
              </a:ext>
            </a:extLst>
          </p:cNvPr>
          <p:cNvSpPr txBox="1"/>
          <p:nvPr userDrawn="1"/>
        </p:nvSpPr>
        <p:spPr>
          <a:xfrm>
            <a:off x="6982522" y="4309122"/>
            <a:ext cx="2268166" cy="369332"/>
          </a:xfrm>
          <a:prstGeom prst="rect">
            <a:avLst/>
          </a:prstGeom>
          <a:noFill/>
        </p:spPr>
        <p:txBody>
          <a:bodyPr wrap="square" rtlCol="0">
            <a:spAutoFit/>
          </a:bodyPr>
          <a:lstStyle/>
          <a:p>
            <a:pPr algn="ctr"/>
            <a:r>
              <a:rPr lang="en-CA" i="1" dirty="0">
                <a:solidFill>
                  <a:schemeClr val="bg1">
                    <a:lumMod val="50000"/>
                  </a:schemeClr>
                </a:solidFill>
              </a:rPr>
              <a:t>Presenting Sponsor</a:t>
            </a:r>
          </a:p>
        </p:txBody>
      </p:sp>
    </p:spTree>
    <p:extLst>
      <p:ext uri="{BB962C8B-B14F-4D97-AF65-F5344CB8AC3E}">
        <p14:creationId xmlns:p14="http://schemas.microsoft.com/office/powerpoint/2010/main" val="753282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8" name="Picture 7">
            <a:extLst>
              <a:ext uri="{FF2B5EF4-FFF2-40B4-BE49-F238E27FC236}">
                <a16:creationId xmlns:a16="http://schemas.microsoft.com/office/drawing/2014/main" id="{1DF9042F-5E1B-494F-9D71-16BC5E19D6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pic>
        <p:nvPicPr>
          <p:cNvPr id="9" name="Picture 8">
            <a:extLst>
              <a:ext uri="{FF2B5EF4-FFF2-40B4-BE49-F238E27FC236}">
                <a16:creationId xmlns:a16="http://schemas.microsoft.com/office/drawing/2014/main" id="{625DC049-08BE-43D0-AA9C-67FA013298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7183" y="4675020"/>
            <a:ext cx="393370" cy="393370"/>
          </a:xfrm>
          <a:prstGeom prst="rect">
            <a:avLst/>
          </a:prstGeom>
        </p:spPr>
      </p:pic>
      <p:pic>
        <p:nvPicPr>
          <p:cNvPr id="10" name="Picture 9">
            <a:extLst>
              <a:ext uri="{FF2B5EF4-FFF2-40B4-BE49-F238E27FC236}">
                <a16:creationId xmlns:a16="http://schemas.microsoft.com/office/drawing/2014/main" id="{6308BA01-98AC-4877-8251-33B5A32E4C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86474" y="4675020"/>
            <a:ext cx="393370" cy="393370"/>
          </a:xfrm>
          <a:prstGeom prst="rect">
            <a:avLst/>
          </a:prstGeom>
        </p:spPr>
      </p:pic>
      <p:sp>
        <p:nvSpPr>
          <p:cNvPr id="11" name="Rectangle 10">
            <a:extLst>
              <a:ext uri="{FF2B5EF4-FFF2-40B4-BE49-F238E27FC236}">
                <a16:creationId xmlns:a16="http://schemas.microsoft.com/office/drawing/2014/main" id="{ECC4C564-4818-48C7-A15A-3A3C62921D49}"/>
              </a:ext>
            </a:extLst>
          </p:cNvPr>
          <p:cNvSpPr/>
          <p:nvPr userDrawn="1"/>
        </p:nvSpPr>
        <p:spPr>
          <a:xfrm>
            <a:off x="3087188" y="4701147"/>
            <a:ext cx="6126479" cy="369332"/>
          </a:xfrm>
          <a:prstGeom prst="rect">
            <a:avLst/>
          </a:prstGeom>
        </p:spPr>
        <p:txBody>
          <a:bodyPr wrap="square">
            <a:spAutoFit/>
          </a:bodyPr>
          <a:lstStyle/>
          <a:p>
            <a:r>
              <a:rPr lang="en-US" dirty="0">
                <a:solidFill>
                  <a:schemeClr val="bg2"/>
                </a:solidFill>
              </a:rPr>
              <a:t>	@sqlpass #sqlpass                   @</a:t>
            </a:r>
            <a:r>
              <a:rPr lang="en-US" dirty="0" err="1">
                <a:solidFill>
                  <a:schemeClr val="bg2"/>
                </a:solidFill>
              </a:rPr>
              <a:t>PASScommunity</a:t>
            </a:r>
            <a:endParaRPr lang="en-US" dirty="0">
              <a:solidFill>
                <a:schemeClr val="bg2"/>
              </a:solidFill>
            </a:endParaRPr>
          </a:p>
        </p:txBody>
      </p:sp>
    </p:spTree>
    <p:extLst>
      <p:ext uri="{BB962C8B-B14F-4D97-AF65-F5344CB8AC3E}">
        <p14:creationId xmlns:p14="http://schemas.microsoft.com/office/powerpoint/2010/main" val="26577671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mn-lt"/>
                <a:ea typeface="+mn-ea"/>
                <a:cs typeface="Segoe UI Light"/>
              </a:defRPr>
            </a:lvl1pPr>
          </a:lstStyle>
          <a:p>
            <a:pPr lvl="0"/>
            <a:r>
              <a:rPr lang="en-US" dirty="0"/>
              <a:t>[Speaker Name]</a:t>
            </a:r>
          </a:p>
        </p:txBody>
      </p:sp>
      <p:pic>
        <p:nvPicPr>
          <p:cNvPr id="7" name="Picture 6">
            <a:extLst>
              <a:ext uri="{FF2B5EF4-FFF2-40B4-BE49-F238E27FC236}">
                <a16:creationId xmlns:a16="http://schemas.microsoft.com/office/drawing/2014/main" id="{A2287F28-CADA-42F3-9E6B-28516D912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Tree>
    <p:extLst>
      <p:ext uri="{BB962C8B-B14F-4D97-AF65-F5344CB8AC3E}">
        <p14:creationId xmlns:p14="http://schemas.microsoft.com/office/powerpoint/2010/main" val="13446790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E66F65-E717-4473-8EA5-A589F0305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6374" y="-611744"/>
            <a:ext cx="5589679" cy="5589679"/>
          </a:xfrm>
          <a:prstGeom prst="rect">
            <a:avLst/>
          </a:prstGeom>
        </p:spPr>
      </p:pic>
      <p:sp>
        <p:nvSpPr>
          <p:cNvPr id="5" name="Rectangle 4">
            <a:extLst>
              <a:ext uri="{FF2B5EF4-FFF2-40B4-BE49-F238E27FC236}">
                <a16:creationId xmlns:a16="http://schemas.microsoft.com/office/drawing/2014/main" id="{C6893717-635F-46DB-9FD1-8A4EAF4C39F5}"/>
              </a:ext>
            </a:extLst>
          </p:cNvPr>
          <p:cNvSpPr/>
          <p:nvPr userDrawn="1"/>
        </p:nvSpPr>
        <p:spPr>
          <a:xfrm>
            <a:off x="4286655" y="4754877"/>
            <a:ext cx="4890000"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6A11364C-2200-4EAE-91CD-BDA3C7E649D2}"/>
              </a:ext>
            </a:extLst>
          </p:cNvPr>
          <p:cNvSpPr/>
          <p:nvPr userDrawn="1"/>
        </p:nvSpPr>
        <p:spPr>
          <a:xfrm>
            <a:off x="4993531" y="4754877"/>
            <a:ext cx="4183123"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A picture containing clipart&#10;&#10;Description generated with very high confidence">
            <a:extLst>
              <a:ext uri="{FF2B5EF4-FFF2-40B4-BE49-F238E27FC236}">
                <a16:creationId xmlns:a16="http://schemas.microsoft.com/office/drawing/2014/main" id="{FA21DDE1-A90A-4E28-B403-34A33110A5C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61461" y="4762996"/>
            <a:ext cx="1114395" cy="307994"/>
          </a:xfrm>
          <a:prstGeom prst="rect">
            <a:avLst/>
          </a:prstGeom>
        </p:spPr>
      </p:pic>
      <p:sp>
        <p:nvSpPr>
          <p:cNvPr id="8" name="TextBox 7">
            <a:extLst>
              <a:ext uri="{FF2B5EF4-FFF2-40B4-BE49-F238E27FC236}">
                <a16:creationId xmlns:a16="http://schemas.microsoft.com/office/drawing/2014/main" id="{D05D0DF6-ED74-43B4-A501-96F7AA66FCE8}"/>
              </a:ext>
            </a:extLst>
          </p:cNvPr>
          <p:cNvSpPr txBox="1"/>
          <p:nvPr userDrawn="1"/>
        </p:nvSpPr>
        <p:spPr>
          <a:xfrm>
            <a:off x="6982522" y="4309122"/>
            <a:ext cx="2268166" cy="369332"/>
          </a:xfrm>
          <a:prstGeom prst="rect">
            <a:avLst/>
          </a:prstGeom>
          <a:noFill/>
        </p:spPr>
        <p:txBody>
          <a:bodyPr wrap="square" rtlCol="0">
            <a:spAutoFit/>
          </a:bodyPr>
          <a:lstStyle/>
          <a:p>
            <a:pPr algn="ctr"/>
            <a:r>
              <a:rPr lang="en-CA" i="1" dirty="0">
                <a:solidFill>
                  <a:schemeClr val="bg1">
                    <a:lumMod val="50000"/>
                  </a:schemeClr>
                </a:solidFill>
              </a:rPr>
              <a:t>Presenting Sponsor</a:t>
            </a:r>
          </a:p>
        </p:txBody>
      </p:sp>
    </p:spTree>
    <p:extLst>
      <p:ext uri="{BB962C8B-B14F-4D97-AF65-F5344CB8AC3E}">
        <p14:creationId xmlns:p14="http://schemas.microsoft.com/office/powerpoint/2010/main" val="18612564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76765" y="-28657"/>
            <a:ext cx="3381862" cy="52098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96644" y="-32812"/>
            <a:ext cx="4590972" cy="5223769"/>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hlinkClick r:id="rId2"/>
          </p:cNvPr>
          <p:cNvSpPr/>
          <p:nvPr userDrawn="1"/>
        </p:nvSpPr>
        <p:spPr>
          <a:xfrm>
            <a:off x="7223235" y="1963543"/>
            <a:ext cx="128529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Free 1-day local training events</a:t>
            </a:r>
            <a:endParaRPr lang="en-US" sz="900" dirty="0">
              <a:solidFill>
                <a:schemeClr val="bg2">
                  <a:lumMod val="50000"/>
                </a:schemeClr>
              </a:solidFill>
            </a:endParaRPr>
          </a:p>
        </p:txBody>
      </p:sp>
      <p:sp>
        <p:nvSpPr>
          <p:cNvPr id="34" name="Rectangle 33">
            <a:hlinkClick r:id="rId3"/>
          </p:cNvPr>
          <p:cNvSpPr/>
          <p:nvPr userDrawn="1"/>
        </p:nvSpPr>
        <p:spPr>
          <a:xfrm>
            <a:off x="5649288" y="1963543"/>
            <a:ext cx="1284192"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Local user groups around the world</a:t>
            </a:r>
          </a:p>
        </p:txBody>
      </p:sp>
      <p:sp>
        <p:nvSpPr>
          <p:cNvPr id="35" name="Rectangle 34">
            <a:hlinkClick r:id="rId4"/>
          </p:cNvPr>
          <p:cNvSpPr/>
          <p:nvPr userDrawn="1"/>
        </p:nvSpPr>
        <p:spPr>
          <a:xfrm>
            <a:off x="4026457" y="4082268"/>
            <a:ext cx="128915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Online special interest user groups </a:t>
            </a:r>
          </a:p>
        </p:txBody>
      </p:sp>
      <p:sp>
        <p:nvSpPr>
          <p:cNvPr id="36" name="Rectangle 35">
            <a:hlinkClick r:id="rId3"/>
          </p:cNvPr>
          <p:cNvSpPr/>
          <p:nvPr userDrawn="1"/>
        </p:nvSpPr>
        <p:spPr>
          <a:xfrm>
            <a:off x="5679834"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Business analytics training </a:t>
            </a:r>
          </a:p>
        </p:txBody>
      </p:sp>
      <p:pic>
        <p:nvPicPr>
          <p:cNvPr id="41" name="Picture 4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32612" y="3133045"/>
            <a:ext cx="879579" cy="799617"/>
          </a:xfrm>
          <a:prstGeom prst="rect">
            <a:avLst/>
          </a:prstGeom>
        </p:spPr>
      </p:pic>
      <p:sp>
        <p:nvSpPr>
          <p:cNvPr id="43" name="Rectangle 42">
            <a:hlinkClick r:id="rId3"/>
          </p:cNvPr>
          <p:cNvSpPr/>
          <p:nvPr userDrawn="1"/>
        </p:nvSpPr>
        <p:spPr>
          <a:xfrm>
            <a:off x="7273972"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Get involved</a:t>
            </a:r>
          </a:p>
        </p:txBody>
      </p:sp>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50004" y="766874"/>
            <a:ext cx="1292266" cy="1292266"/>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259104" y="790071"/>
            <a:ext cx="1269134" cy="1269134"/>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4019707" y="2861871"/>
            <a:ext cx="1318009" cy="1318009"/>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5650096" y="2909165"/>
            <a:ext cx="1248876" cy="1248876"/>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4185425" y="2691979"/>
            <a:ext cx="4432965"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322751" y="418769"/>
            <a:ext cx="2627572" cy="2596981"/>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4338638" algn="l"/>
              </a:tabLst>
            </a:pPr>
            <a:r>
              <a:rPr lang="en-US" sz="4000" dirty="0">
                <a:solidFill>
                  <a:schemeClr val="bg2"/>
                </a:solidFill>
              </a:rPr>
              <a:t>Explore everything PASS has to offer </a:t>
            </a:r>
          </a:p>
        </p:txBody>
      </p:sp>
      <p:sp>
        <p:nvSpPr>
          <p:cNvPr id="44" name="Rectangle 43"/>
          <p:cNvSpPr/>
          <p:nvPr userDrawn="1"/>
        </p:nvSpPr>
        <p:spPr>
          <a:xfrm>
            <a:off x="353239" y="2967129"/>
            <a:ext cx="2440966" cy="1010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Free Online Resources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Newsletters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err="1">
                <a:solidFill>
                  <a:schemeClr val="bg2"/>
                </a:solidFill>
              </a:rPr>
              <a:t>PASS.org</a:t>
            </a:r>
            <a:endParaRPr lang="en-US" sz="1200" b="1" spc="20" dirty="0">
              <a:solidFill>
                <a:schemeClr val="bg2"/>
              </a:solidFill>
            </a:endParaRPr>
          </a:p>
        </p:txBody>
      </p:sp>
      <p:sp>
        <p:nvSpPr>
          <p:cNvPr id="19" name="Rectangle 18">
            <a:hlinkClick r:id="rId10"/>
            <a:extLst>
              <a:ext uri="{FF2B5EF4-FFF2-40B4-BE49-F238E27FC236}">
                <a16:creationId xmlns:a16="http://schemas.microsoft.com/office/drawing/2014/main" id="{1919572F-0221-40A9-9D9E-A572735AFFEA}"/>
              </a:ext>
            </a:extLst>
          </p:cNvPr>
          <p:cNvSpPr/>
          <p:nvPr userDrawn="1"/>
        </p:nvSpPr>
        <p:spPr>
          <a:xfrm>
            <a:off x="3725297" y="1959164"/>
            <a:ext cx="19066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The largest conference for technical professionals leveraging the Microsoft Data Platform.</a:t>
            </a:r>
          </a:p>
          <a:p>
            <a:pPr algn="ctr"/>
            <a:endParaRPr lang="en-US" sz="900" dirty="0">
              <a:solidFill>
                <a:schemeClr val="bg2">
                  <a:lumMod val="50000"/>
                </a:schemeClr>
              </a:solidFill>
            </a:endParaRPr>
          </a:p>
        </p:txBody>
      </p:sp>
      <p:pic>
        <p:nvPicPr>
          <p:cNvPr id="20" name="Picture 19">
            <a:extLst>
              <a:ext uri="{FF2B5EF4-FFF2-40B4-BE49-F238E27FC236}">
                <a16:creationId xmlns:a16="http://schemas.microsoft.com/office/drawing/2014/main" id="{C0090F13-2A45-423C-BEE5-1C464E4DF4F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097407" y="850398"/>
            <a:ext cx="1177326" cy="1177326"/>
          </a:xfrm>
          <a:prstGeom prst="rect">
            <a:avLst/>
          </a:prstGeom>
        </p:spPr>
      </p:pic>
    </p:spTree>
    <p:extLst>
      <p:ext uri="{BB962C8B-B14F-4D97-AF65-F5344CB8AC3E}">
        <p14:creationId xmlns:p14="http://schemas.microsoft.com/office/powerpoint/2010/main" val="3229978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3570302" y="2090058"/>
            <a:ext cx="286900" cy="28690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543389" y="2139535"/>
            <a:ext cx="278658" cy="278658"/>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6617594" y="2103120"/>
            <a:ext cx="255780" cy="310844"/>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550216"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3573336"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6596457"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497682" y="2632139"/>
            <a:ext cx="2008585" cy="1015663"/>
          </a:xfrm>
          <a:prstGeom prst="rect">
            <a:avLst/>
          </a:prstGeom>
          <a:noFill/>
        </p:spPr>
        <p:txBody>
          <a:bodyPr wrap="square" rtlCol="0">
            <a:spAutoFit/>
          </a:bodyPr>
          <a:lstStyle/>
          <a:p>
            <a: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sz="12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3522296" y="2632139"/>
            <a:ext cx="2008585" cy="830997"/>
          </a:xfrm>
          <a:prstGeom prst="rect">
            <a:avLst/>
          </a:prstGeom>
          <a:noFill/>
        </p:spPr>
        <p:txBody>
          <a:bodyPr wrap="square" rtlCol="0">
            <a:spAutoFit/>
          </a:bodyPr>
          <a:lstStyle/>
          <a:p>
            <a:pPr marL="0" indent="0" algn="l" defTabSz="685800" rtl="0" eaLnBrk="1" latinLnBrk="0" hangingPunct="1">
              <a:lnSpc>
                <a:spcPct val="100000"/>
              </a:lnSpc>
              <a:spcBef>
                <a:spcPts val="750"/>
              </a:spcBef>
              <a:buFont typeface="Arial" panose="020B0604020202020204" pitchFamily="34" charset="0"/>
              <a:buNone/>
            </a:pPr>
            <a:r>
              <a:rPr lang="en-US" sz="12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6551425" y="2632139"/>
            <a:ext cx="2008585" cy="830997"/>
          </a:xfrm>
          <a:prstGeom prst="rect">
            <a:avLst/>
          </a:prstGeom>
          <a:noFill/>
        </p:spPr>
        <p:txBody>
          <a:bodyPr wrap="square" rtlCol="0">
            <a:spAutoFit/>
          </a:bodyPr>
          <a:lstStyle/>
          <a:p>
            <a:pPr marL="0" indent="0" algn="l" defTabSz="685800" rtl="0" eaLnBrk="1" latinLnBrk="0" hangingPunct="1">
              <a:lnSpc>
                <a:spcPct val="100000"/>
              </a:lnSpc>
              <a:spcBef>
                <a:spcPts val="750"/>
              </a:spcBef>
              <a:buFont typeface="Arial" panose="020B0604020202020204" pitchFamily="34" charset="0"/>
              <a:buNone/>
            </a:pPr>
            <a:r>
              <a:rPr lang="en-US" sz="12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395993" y="365727"/>
            <a:ext cx="8393282" cy="466281"/>
          </a:xfrm>
          <a:prstGeom prst="rect">
            <a:avLst/>
          </a:prstGeom>
          <a:noFill/>
        </p:spPr>
        <p:txBody>
          <a:bodyPr wrap="square" rtlCol="0">
            <a:spAutoFit/>
          </a:bodyPr>
          <a:lstStyle/>
          <a:p>
            <a:pPr marL="0" algn="l" defTabSz="685800" rtl="0" eaLnBrk="1" latinLnBrk="0" hangingPunct="1">
              <a:lnSpc>
                <a:spcPct val="90000"/>
              </a:lnSpc>
              <a:spcBef>
                <a:spcPct val="0"/>
              </a:spcBef>
              <a:buNone/>
            </a:pPr>
            <a:r>
              <a:rPr lang="en-US" sz="2700" dirty="0">
                <a:latin typeface="+mj-lt"/>
              </a:rPr>
              <a:t>Technical Assistance</a:t>
            </a:r>
            <a:endParaRPr lang="en-US" sz="27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17775034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cxnSp>
        <p:nvCxnSpPr>
          <p:cNvPr id="4" name="Straight Connector 3"/>
          <p:cNvCxnSpPr>
            <a:cxnSpLocks/>
          </p:cNvCxnSpPr>
          <p:nvPr userDrawn="1"/>
        </p:nvCxnSpPr>
        <p:spPr>
          <a:xfrm>
            <a:off x="4572000" y="924306"/>
            <a:ext cx="0" cy="3279138"/>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7"/>
          <p:cNvSpPr>
            <a:spLocks noGrp="1"/>
          </p:cNvSpPr>
          <p:nvPr>
            <p:ph type="body" sz="quarter" idx="11" hasCustomPrompt="1"/>
          </p:nvPr>
        </p:nvSpPr>
        <p:spPr>
          <a:xfrm>
            <a:off x="791858" y="1417737"/>
            <a:ext cx="2697129" cy="695853"/>
          </a:xfrm>
        </p:spPr>
        <p:txBody>
          <a:bodyPr>
            <a:normAutofit/>
          </a:bodyPr>
          <a:lstStyle>
            <a:lvl1pPr marL="0" indent="0" algn="ctr">
              <a:lnSpc>
                <a:spcPct val="109000"/>
              </a:lnSpc>
              <a:buNone/>
              <a:defRPr lang="en-US" sz="12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11" name="Picture Placeholder 10"/>
          <p:cNvSpPr>
            <a:spLocks noGrp="1"/>
          </p:cNvSpPr>
          <p:nvPr>
            <p:ph type="pic" sz="quarter" idx="12" hasCustomPrompt="1"/>
          </p:nvPr>
        </p:nvSpPr>
        <p:spPr>
          <a:xfrm>
            <a:off x="1594625" y="868321"/>
            <a:ext cx="1101430" cy="389398"/>
          </a:xfrm>
        </p:spPr>
        <p:txBody>
          <a:bodyPr anchor="ctr">
            <a:noAutofit/>
          </a:bodyPr>
          <a:lstStyle>
            <a:lvl1pPr algn="ctr">
              <a:defRPr sz="1050" b="0" i="0" baseline="0">
                <a:solidFill>
                  <a:srgbClr val="555B5B"/>
                </a:solidFill>
                <a:latin typeface="+mn-lt"/>
                <a:ea typeface="Gotham Book" charset="0"/>
                <a:cs typeface="Gotham Book"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grpSp>
        <p:nvGrpSpPr>
          <p:cNvPr id="3" name="Group 2">
            <a:extLst>
              <a:ext uri="{FF2B5EF4-FFF2-40B4-BE49-F238E27FC236}">
                <a16:creationId xmlns:a16="http://schemas.microsoft.com/office/drawing/2014/main" id="{48BE7CC8-CDE6-4C03-97DD-02C64CC5066D}"/>
              </a:ext>
            </a:extLst>
          </p:cNvPr>
          <p:cNvGrpSpPr/>
          <p:nvPr userDrawn="1"/>
        </p:nvGrpSpPr>
        <p:grpSpPr>
          <a:xfrm>
            <a:off x="643834" y="4427521"/>
            <a:ext cx="4760927" cy="672432"/>
            <a:chOff x="-2322964" y="5832703"/>
            <a:chExt cx="8013856" cy="1183700"/>
          </a:xfrm>
        </p:grpSpPr>
        <p:sp>
          <p:nvSpPr>
            <p:cNvPr id="12" name="TextBox 11">
              <a:extLst>
                <a:ext uri="{FF2B5EF4-FFF2-40B4-BE49-F238E27FC236}">
                  <a16:creationId xmlns:a16="http://schemas.microsoft.com/office/drawing/2014/main" id="{D2C05D9C-FB22-45A0-83A6-1E26651D2714}"/>
                </a:ext>
              </a:extLst>
            </p:cNvPr>
            <p:cNvSpPr txBox="1"/>
            <p:nvPr userDrawn="1"/>
          </p:nvSpPr>
          <p:spPr>
            <a:xfrm>
              <a:off x="-2322964" y="5832703"/>
              <a:ext cx="7553720" cy="381959"/>
            </a:xfrm>
            <a:prstGeom prst="rect">
              <a:avLst/>
            </a:prstGeom>
            <a:noFill/>
          </p:spPr>
          <p:txBody>
            <a:bodyPr wrap="square" rtlCol="0">
              <a:spAutoFit/>
            </a:bodyPr>
            <a:lstStyle/>
            <a:p>
              <a:pPr marL="0" algn="r" defTabSz="685800" rtl="0" eaLnBrk="1" latinLnBrk="0" hangingPunct="1">
                <a:lnSpc>
                  <a:spcPct val="90000"/>
                </a:lnSpc>
                <a:spcBef>
                  <a:spcPct val="0"/>
                </a:spcBef>
                <a:buNone/>
              </a:pPr>
              <a:r>
                <a:rPr lang="en-US" sz="900" b="0" i="1" kern="1200" baseline="0" dirty="0">
                  <a:solidFill>
                    <a:schemeClr val="tx1"/>
                  </a:solidFill>
                  <a:effectLst/>
                  <a:latin typeface="+mj-lt"/>
                  <a:ea typeface="Gotham Light" charset="0"/>
                  <a:cs typeface="Gotham Light" charset="0"/>
                </a:rPr>
                <a:t>Supporting Sponsor</a:t>
              </a:r>
            </a:p>
          </p:txBody>
        </p:sp>
        <p:pic>
          <p:nvPicPr>
            <p:cNvPr id="14" name="Picture 13">
              <a:extLst>
                <a:ext uri="{FF2B5EF4-FFF2-40B4-BE49-F238E27FC236}">
                  <a16:creationId xmlns:a16="http://schemas.microsoft.com/office/drawing/2014/main" id="{0380407E-DB7F-4BFF-9E01-43A6E1905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296" y="6359185"/>
              <a:ext cx="2694596" cy="657218"/>
            </a:xfrm>
            <a:prstGeom prst="rect">
              <a:avLst/>
            </a:prstGeom>
          </p:spPr>
        </p:pic>
      </p:grpSp>
      <p:sp>
        <p:nvSpPr>
          <p:cNvPr id="21" name="Parallelogram 1">
            <a:extLst>
              <a:ext uri="{FF2B5EF4-FFF2-40B4-BE49-F238E27FC236}">
                <a16:creationId xmlns:a16="http://schemas.microsoft.com/office/drawing/2014/main" id="{6F4C1FF9-A05C-42E9-8A98-CE47641DA737}"/>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6EFCFA5E-CA6F-48FE-A4E2-A3218E59535C}"/>
              </a:ext>
            </a:extLst>
          </p:cNvPr>
          <p:cNvSpPr>
            <a:spLocks noGrp="1"/>
          </p:cNvSpPr>
          <p:nvPr>
            <p:ph type="title" hasCustomPrompt="1"/>
          </p:nvPr>
        </p:nvSpPr>
        <p:spPr>
          <a:xfrm>
            <a:off x="331967" y="103463"/>
            <a:ext cx="8480066" cy="612956"/>
          </a:xfrm>
        </p:spPr>
        <p:txBody>
          <a:bodyPr/>
          <a:lstStyle>
            <a:lvl1pPr>
              <a:defRPr/>
            </a:lvl1pPr>
          </a:lstStyle>
          <a:p>
            <a:pPr algn="ctr"/>
            <a:r>
              <a:rPr lang="en-CA" sz="3000" dirty="0"/>
              <a:t>Thank you to our Presenting Sponsors</a:t>
            </a:r>
          </a:p>
        </p:txBody>
      </p:sp>
      <p:sp>
        <p:nvSpPr>
          <p:cNvPr id="24" name="Text Placeholder 7">
            <a:extLst>
              <a:ext uri="{FF2B5EF4-FFF2-40B4-BE49-F238E27FC236}">
                <a16:creationId xmlns:a16="http://schemas.microsoft.com/office/drawing/2014/main" id="{49558DAF-3CB3-4A7C-939F-93137F79FC77}"/>
              </a:ext>
            </a:extLst>
          </p:cNvPr>
          <p:cNvSpPr>
            <a:spLocks noGrp="1"/>
          </p:cNvSpPr>
          <p:nvPr>
            <p:ph type="body" sz="quarter" idx="13" hasCustomPrompt="1"/>
          </p:nvPr>
        </p:nvSpPr>
        <p:spPr>
          <a:xfrm>
            <a:off x="791858" y="3012009"/>
            <a:ext cx="2697129" cy="695853"/>
          </a:xfrm>
        </p:spPr>
        <p:txBody>
          <a:bodyPr>
            <a:normAutofit/>
          </a:bodyPr>
          <a:lstStyle>
            <a:lvl1pPr marL="0" indent="0" algn="ctr">
              <a:lnSpc>
                <a:spcPct val="109000"/>
              </a:lnSpc>
              <a:buNone/>
              <a:defRPr lang="en-US" sz="12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5" name="Picture Placeholder 10">
            <a:extLst>
              <a:ext uri="{FF2B5EF4-FFF2-40B4-BE49-F238E27FC236}">
                <a16:creationId xmlns:a16="http://schemas.microsoft.com/office/drawing/2014/main" id="{905AFAFF-CB6D-4DDB-AB7A-4918108FA492}"/>
              </a:ext>
            </a:extLst>
          </p:cNvPr>
          <p:cNvSpPr>
            <a:spLocks noGrp="1"/>
          </p:cNvSpPr>
          <p:nvPr>
            <p:ph type="pic" sz="quarter" idx="14" hasCustomPrompt="1"/>
          </p:nvPr>
        </p:nvSpPr>
        <p:spPr>
          <a:xfrm>
            <a:off x="1594625" y="2462593"/>
            <a:ext cx="1101430" cy="389398"/>
          </a:xfrm>
        </p:spPr>
        <p:txBody>
          <a:bodyPr anchor="ctr">
            <a:noAutofit/>
          </a:bodyPr>
          <a:lstStyle>
            <a:lvl1pPr algn="ctr">
              <a:defRPr sz="1050" b="0" i="0" baseline="0">
                <a:solidFill>
                  <a:srgbClr val="555B5B"/>
                </a:solidFill>
                <a:latin typeface="+mn-lt"/>
                <a:ea typeface="Gotham Book" charset="0"/>
                <a:cs typeface="Gotham Book"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6" name="Text Placeholder 7">
            <a:extLst>
              <a:ext uri="{FF2B5EF4-FFF2-40B4-BE49-F238E27FC236}">
                <a16:creationId xmlns:a16="http://schemas.microsoft.com/office/drawing/2014/main" id="{4FFA215F-7F72-43E0-B5EB-67AB44C3310B}"/>
              </a:ext>
            </a:extLst>
          </p:cNvPr>
          <p:cNvSpPr>
            <a:spLocks noGrp="1"/>
          </p:cNvSpPr>
          <p:nvPr>
            <p:ph type="body" sz="quarter" idx="15" hasCustomPrompt="1"/>
          </p:nvPr>
        </p:nvSpPr>
        <p:spPr>
          <a:xfrm>
            <a:off x="5521365" y="1456557"/>
            <a:ext cx="2697129" cy="695853"/>
          </a:xfrm>
        </p:spPr>
        <p:txBody>
          <a:bodyPr>
            <a:normAutofit/>
          </a:bodyPr>
          <a:lstStyle>
            <a:lvl1pPr marL="0" indent="0" algn="ctr">
              <a:lnSpc>
                <a:spcPct val="109000"/>
              </a:lnSpc>
              <a:buNone/>
              <a:defRPr lang="en-US" sz="12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7" name="Picture Placeholder 10">
            <a:extLst>
              <a:ext uri="{FF2B5EF4-FFF2-40B4-BE49-F238E27FC236}">
                <a16:creationId xmlns:a16="http://schemas.microsoft.com/office/drawing/2014/main" id="{8FF64149-3BFC-4D2F-B894-BE3849C10C47}"/>
              </a:ext>
            </a:extLst>
          </p:cNvPr>
          <p:cNvSpPr>
            <a:spLocks noGrp="1"/>
          </p:cNvSpPr>
          <p:nvPr>
            <p:ph type="pic" sz="quarter" idx="16" hasCustomPrompt="1"/>
          </p:nvPr>
        </p:nvSpPr>
        <p:spPr>
          <a:xfrm>
            <a:off x="6324132" y="907141"/>
            <a:ext cx="1101430" cy="389398"/>
          </a:xfrm>
        </p:spPr>
        <p:txBody>
          <a:bodyPr anchor="ctr">
            <a:noAutofit/>
          </a:bodyPr>
          <a:lstStyle>
            <a:lvl1pPr algn="ctr">
              <a:defRPr sz="1050" b="0" i="0" baseline="0">
                <a:solidFill>
                  <a:srgbClr val="555B5B"/>
                </a:solidFill>
                <a:latin typeface="+mn-lt"/>
                <a:ea typeface="Gotham Book" charset="0"/>
                <a:cs typeface="Gotham Book"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sp>
        <p:nvSpPr>
          <p:cNvPr id="28" name="Text Placeholder 7">
            <a:extLst>
              <a:ext uri="{FF2B5EF4-FFF2-40B4-BE49-F238E27FC236}">
                <a16:creationId xmlns:a16="http://schemas.microsoft.com/office/drawing/2014/main" id="{5C1DED9D-AD3F-4522-BB87-DED0440B32A9}"/>
              </a:ext>
            </a:extLst>
          </p:cNvPr>
          <p:cNvSpPr>
            <a:spLocks noGrp="1"/>
          </p:cNvSpPr>
          <p:nvPr>
            <p:ph type="body" sz="quarter" idx="17" hasCustomPrompt="1"/>
          </p:nvPr>
        </p:nvSpPr>
        <p:spPr>
          <a:xfrm>
            <a:off x="5521365" y="3050829"/>
            <a:ext cx="2697129" cy="695853"/>
          </a:xfrm>
        </p:spPr>
        <p:txBody>
          <a:bodyPr>
            <a:normAutofit/>
          </a:bodyPr>
          <a:lstStyle>
            <a:lvl1pPr marL="0" indent="0" algn="ctr">
              <a:lnSpc>
                <a:spcPct val="109000"/>
              </a:lnSpc>
              <a:buNone/>
              <a:defRPr lang="en-US" sz="1200" b="0" i="0" kern="1200" baseline="0" dirty="0">
                <a:solidFill>
                  <a:srgbClr val="555B5B"/>
                </a:solidFill>
                <a:latin typeface="+mn-lt"/>
                <a:ea typeface="Gotham Light" charset="0"/>
                <a:cs typeface="Gotham Light" charset="0"/>
              </a:defRPr>
            </a:lvl1pPr>
          </a:lstStyle>
          <a:p>
            <a:pPr lvl="0"/>
            <a:r>
              <a:rPr lang="en-US" dirty="0"/>
              <a:t>Sponsor Description Here</a:t>
            </a:r>
          </a:p>
        </p:txBody>
      </p:sp>
      <p:sp>
        <p:nvSpPr>
          <p:cNvPr id="29" name="Picture Placeholder 10">
            <a:extLst>
              <a:ext uri="{FF2B5EF4-FFF2-40B4-BE49-F238E27FC236}">
                <a16:creationId xmlns:a16="http://schemas.microsoft.com/office/drawing/2014/main" id="{577B61FC-0B9E-4FEE-A321-E273ED25BED6}"/>
              </a:ext>
            </a:extLst>
          </p:cNvPr>
          <p:cNvSpPr>
            <a:spLocks noGrp="1"/>
          </p:cNvSpPr>
          <p:nvPr>
            <p:ph type="pic" sz="quarter" idx="18" hasCustomPrompt="1"/>
          </p:nvPr>
        </p:nvSpPr>
        <p:spPr>
          <a:xfrm>
            <a:off x="6324132" y="2501413"/>
            <a:ext cx="1101430" cy="389398"/>
          </a:xfrm>
        </p:spPr>
        <p:txBody>
          <a:bodyPr anchor="ctr">
            <a:noAutofit/>
          </a:bodyPr>
          <a:lstStyle>
            <a:lvl1pPr algn="ctr">
              <a:defRPr sz="1050" b="0" i="0" baseline="0">
                <a:solidFill>
                  <a:srgbClr val="555B5B"/>
                </a:solidFill>
                <a:latin typeface="+mn-lt"/>
                <a:ea typeface="Gotham Book" charset="0"/>
                <a:cs typeface="Gotham Book"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Insert Logo Here</a:t>
            </a:r>
          </a:p>
        </p:txBody>
      </p:sp>
      <p:pic>
        <p:nvPicPr>
          <p:cNvPr id="17" name="Picture 16">
            <a:extLst>
              <a:ext uri="{FF2B5EF4-FFF2-40B4-BE49-F238E27FC236}">
                <a16:creationId xmlns:a16="http://schemas.microsoft.com/office/drawing/2014/main" id="{ECB5AED4-FD74-4A79-BBC5-57311EFE0E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2390260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97005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4948A2D-3244-41AD-B506-99BF47BC9C2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26355904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7" y="1780942"/>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8AAAB1C-D002-4C3B-8580-BC90B6B9CA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1690776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7"/>
            <a:ext cx="8480066" cy="2697804"/>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85593E4-195B-48E9-8F03-109150C0F1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1228287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31628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4871096" y="170878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31628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4871095" y="2160471"/>
            <a:ext cx="3680532" cy="2392075"/>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637449"/>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105035"/>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204058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416457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951662-3486-4A2C-AD81-A0C95C1B0F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4452" b="36187"/>
          <a:stretch/>
        </p:blipFill>
        <p:spPr>
          <a:xfrm>
            <a:off x="7663846" y="4617873"/>
            <a:ext cx="1570945" cy="461244"/>
          </a:xfrm>
          <a:prstGeom prst="rect">
            <a:avLst/>
          </a:prstGeom>
        </p:spPr>
      </p:pic>
    </p:spTree>
    <p:extLst>
      <p:ext uri="{BB962C8B-B14F-4D97-AF65-F5344CB8AC3E}">
        <p14:creationId xmlns:p14="http://schemas.microsoft.com/office/powerpoint/2010/main" val="62816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Fifth level</a:t>
            </a:r>
            <a:endParaRPr kumimoji="0" lang="en-CA" sz="1600"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94A243E3-B167-4FBB-909E-BEF196027391}"/>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l="8858" t="35400" r="8863" b="35672"/>
          <a:stretch/>
        </p:blipFill>
        <p:spPr>
          <a:xfrm>
            <a:off x="7808067" y="4631765"/>
            <a:ext cx="1271079" cy="446885"/>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667" r:id="rId2"/>
    <p:sldLayoutId id="2147483682" r:id="rId3"/>
    <p:sldLayoutId id="2147483689" r:id="rId4"/>
    <p:sldLayoutId id="2147483659" r:id="rId5"/>
    <p:sldLayoutId id="2147483663" r:id="rId6"/>
    <p:sldLayoutId id="2147483678" r:id="rId7"/>
    <p:sldLayoutId id="2147483684" r:id="rId8"/>
    <p:sldLayoutId id="2147483666" r:id="rId9"/>
    <p:sldLayoutId id="2147483657" r:id="rId10"/>
    <p:sldLayoutId id="2147483660" r:id="rId11"/>
    <p:sldLayoutId id="2147483693" r:id="rId12"/>
    <p:sldLayoutId id="2147483685" r:id="rId13"/>
    <p:sldLayoutId id="2147483687" r:id="rId14"/>
    <p:sldLayoutId id="2147483691" r:id="rId15"/>
    <p:sldLayoutId id="2147483674" r:id="rId16"/>
    <p:sldLayoutId id="2147483680" r:id="rId17"/>
    <p:sldLayoutId id="2147483716" r:id="rId18"/>
    <p:sldLayoutId id="2147483719" r:id="rId19"/>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Fifth level</a:t>
            </a:r>
            <a:endParaRPr kumimoji="0" lang="en-CA" sz="1600" b="0" i="0" u="none" strike="noStrike" kern="1200" cap="none" spc="0" normalizeH="0" baseline="0" noProof="0" dirty="0">
              <a:ln>
                <a:noFill/>
              </a:ln>
              <a:solidFill>
                <a:srgbClr val="414954"/>
              </a:solidFill>
              <a:effectLst/>
              <a:uLnTx/>
              <a:uFillTx/>
              <a:latin typeface="Segoe UI"/>
            </a:endParaRPr>
          </a:p>
        </p:txBody>
      </p:sp>
      <p:pic>
        <p:nvPicPr>
          <p:cNvPr id="5" name="Picture 4">
            <a:extLst>
              <a:ext uri="{FF2B5EF4-FFF2-40B4-BE49-F238E27FC236}">
                <a16:creationId xmlns:a16="http://schemas.microsoft.com/office/drawing/2014/main" id="{BFE63048-026E-4D2D-B5E8-508AC58A20A9}"/>
              </a:ext>
            </a:extLst>
          </p:cNvPr>
          <p:cNvPicPr>
            <a:picLocks noChangeAspect="1"/>
          </p:cNvPicPr>
          <p:nvPr userDrawn="1"/>
        </p:nvPicPr>
        <p:blipFill rotWithShape="1">
          <a:blip r:embed="rId22" cstate="print">
            <a:extLst>
              <a:ext uri="{28A0092B-C50C-407E-A947-70E740481C1C}">
                <a14:useLocalDpi xmlns:a14="http://schemas.microsoft.com/office/drawing/2010/main" val="0"/>
              </a:ext>
            </a:extLst>
          </a:blip>
          <a:srcRect l="8858" t="35400" r="8863" b="35672"/>
          <a:stretch/>
        </p:blipFill>
        <p:spPr>
          <a:xfrm>
            <a:off x="7808067" y="4631765"/>
            <a:ext cx="1271079" cy="446885"/>
          </a:xfrm>
          <a:prstGeom prst="rect">
            <a:avLst/>
          </a:prstGeom>
        </p:spPr>
      </p:pic>
    </p:spTree>
    <p:extLst>
      <p:ext uri="{BB962C8B-B14F-4D97-AF65-F5344CB8AC3E}">
        <p14:creationId xmlns:p14="http://schemas.microsoft.com/office/powerpoint/2010/main" val="199505557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tonmcg/powersocrata" TargetMode="External"/><Relationship Id="rId3" Type="http://schemas.openxmlformats.org/officeDocument/2006/relationships/hyperlink" Target="https://github.com/tonmcg/US_County_Level_Election_Results_08-16" TargetMode="External"/><Relationship Id="rId7" Type="http://schemas.openxmlformats.org/officeDocument/2006/relationships/hyperlink" Target="https://github.com/Microsoft/USBuildingFootprint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hyperlink" Target="https://www.mapbox.com/studio/" TargetMode="External"/><Relationship Id="rId5" Type="http://schemas.openxmlformats.org/officeDocument/2006/relationships/hyperlink" Target="https://dev.socrata.com/" TargetMode="External"/><Relationship Id="rId4" Type="http://schemas.openxmlformats.org/officeDocument/2006/relationships/hyperlink" Target="https://api.census.gov/data.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tonmcg.github.io/us-presidential-election-results/maps.html"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3.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s://app.powerbi.com/view?r=eyJrIjoiN2ZmM2RjYTAtMjBkMC00ODFkLTlmNzctZjZjYzQ5OGY1YzhlIiwidCI6ImRjNTliNTFkLWVmZDItNDYyNi04M2EyLTljMmU2MzE1MTcwZiIsImMiOjZ9"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www.nytimes.com/interactive/2018/10/12/us/map-of-every-building-in-the-united-states.html"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dirty="0"/>
              <a:t>Tony McGovern, Data Scientist, </a:t>
            </a:r>
            <a:r>
              <a:rPr lang="en-US" dirty="0" err="1"/>
              <a:t>emdata</a:t>
            </a:r>
            <a:br>
              <a:rPr lang="en-US" dirty="0"/>
            </a:br>
            <a:r>
              <a:rPr lang="en-US" dirty="0"/>
              <a:t>Moderated By: Jason Lee</a:t>
            </a:r>
          </a:p>
        </p:txBody>
      </p:sp>
      <p:sp>
        <p:nvSpPr>
          <p:cNvPr id="4" name="Text Placeholder 3"/>
          <p:cNvSpPr>
            <a:spLocks noGrp="1"/>
          </p:cNvSpPr>
          <p:nvPr>
            <p:ph type="body" sz="quarter" idx="11"/>
          </p:nvPr>
        </p:nvSpPr>
        <p:spPr>
          <a:xfrm>
            <a:off x="501080" y="1336432"/>
            <a:ext cx="5166189" cy="2086778"/>
          </a:xfrm>
        </p:spPr>
        <p:txBody>
          <a:bodyPr/>
          <a:lstStyle/>
          <a:p>
            <a:r>
              <a:rPr lang="en-US" dirty="0"/>
              <a:t>Spatial Data Analysis in Power BI</a:t>
            </a:r>
          </a:p>
        </p:txBody>
      </p:sp>
    </p:spTree>
    <p:extLst>
      <p:ext uri="{BB962C8B-B14F-4D97-AF65-F5344CB8AC3E}">
        <p14:creationId xmlns:p14="http://schemas.microsoft.com/office/powerpoint/2010/main" val="169093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2E0912-BF08-439E-A5D0-16C3AF0A0705}"/>
              </a:ext>
            </a:extLst>
          </p:cNvPr>
          <p:cNvSpPr>
            <a:spLocks noGrp="1"/>
          </p:cNvSpPr>
          <p:nvPr>
            <p:ph type="title"/>
          </p:nvPr>
        </p:nvSpPr>
        <p:spPr/>
        <p:txBody>
          <a:bodyPr/>
          <a:lstStyle/>
          <a:p>
            <a:r>
              <a:rPr lang="en-US" dirty="0"/>
              <a:t>Setting Up a </a:t>
            </a:r>
            <a:r>
              <a:rPr lang="en-US" dirty="0" err="1"/>
              <a:t>Mapbox</a:t>
            </a:r>
            <a:r>
              <a:rPr lang="en-US" dirty="0"/>
              <a:t> Account</a:t>
            </a:r>
          </a:p>
        </p:txBody>
      </p:sp>
    </p:spTree>
    <p:extLst>
      <p:ext uri="{BB962C8B-B14F-4D97-AF65-F5344CB8AC3E}">
        <p14:creationId xmlns:p14="http://schemas.microsoft.com/office/powerpoint/2010/main" val="3111100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2E0912-BF08-439E-A5D0-16C3AF0A0705}"/>
              </a:ext>
            </a:extLst>
          </p:cNvPr>
          <p:cNvSpPr>
            <a:spLocks noGrp="1"/>
          </p:cNvSpPr>
          <p:nvPr>
            <p:ph type="title"/>
          </p:nvPr>
        </p:nvSpPr>
        <p:spPr/>
        <p:txBody>
          <a:bodyPr/>
          <a:lstStyle/>
          <a:p>
            <a:r>
              <a:rPr lang="en-US" dirty="0"/>
              <a:t>Using </a:t>
            </a:r>
            <a:r>
              <a:rPr lang="en-US" dirty="0" err="1"/>
              <a:t>Mapbox</a:t>
            </a:r>
            <a:r>
              <a:rPr lang="en-US" dirty="0"/>
              <a:t> </a:t>
            </a:r>
            <a:r>
              <a:rPr lang="en-US" dirty="0" err="1"/>
              <a:t>Tilesets</a:t>
            </a:r>
            <a:endParaRPr lang="en-US" dirty="0"/>
          </a:p>
        </p:txBody>
      </p:sp>
    </p:spTree>
    <p:extLst>
      <p:ext uri="{BB962C8B-B14F-4D97-AF65-F5344CB8AC3E}">
        <p14:creationId xmlns:p14="http://schemas.microsoft.com/office/powerpoint/2010/main" val="126870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2E0912-BF08-439E-A5D0-16C3AF0A0705}"/>
              </a:ext>
            </a:extLst>
          </p:cNvPr>
          <p:cNvSpPr>
            <a:spLocks noGrp="1"/>
          </p:cNvSpPr>
          <p:nvPr>
            <p:ph type="title"/>
          </p:nvPr>
        </p:nvSpPr>
        <p:spPr/>
        <p:txBody>
          <a:bodyPr/>
          <a:lstStyle/>
          <a:p>
            <a:r>
              <a:rPr lang="en-US" dirty="0"/>
              <a:t>Setting </a:t>
            </a:r>
            <a:r>
              <a:rPr lang="en-US" dirty="0" err="1"/>
              <a:t>Mapbox</a:t>
            </a:r>
            <a:r>
              <a:rPr lang="en-US" dirty="0"/>
              <a:t> Styles</a:t>
            </a:r>
          </a:p>
        </p:txBody>
      </p:sp>
    </p:spTree>
    <p:extLst>
      <p:ext uri="{BB962C8B-B14F-4D97-AF65-F5344CB8AC3E}">
        <p14:creationId xmlns:p14="http://schemas.microsoft.com/office/powerpoint/2010/main" val="2943886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2E0912-BF08-439E-A5D0-16C3AF0A0705}"/>
              </a:ext>
            </a:extLst>
          </p:cNvPr>
          <p:cNvSpPr>
            <a:spLocks noGrp="1"/>
          </p:cNvSpPr>
          <p:nvPr>
            <p:ph type="title"/>
          </p:nvPr>
        </p:nvSpPr>
        <p:spPr/>
        <p:txBody>
          <a:bodyPr>
            <a:normAutofit/>
          </a:bodyPr>
          <a:lstStyle/>
          <a:p>
            <a:r>
              <a:rPr lang="en-US" dirty="0"/>
              <a:t>Coordinates Data: Heat maps</a:t>
            </a:r>
          </a:p>
        </p:txBody>
      </p:sp>
    </p:spTree>
    <p:extLst>
      <p:ext uri="{BB962C8B-B14F-4D97-AF65-F5344CB8AC3E}">
        <p14:creationId xmlns:p14="http://schemas.microsoft.com/office/powerpoint/2010/main" val="762473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2E0912-BF08-439E-A5D0-16C3AF0A0705}"/>
              </a:ext>
            </a:extLst>
          </p:cNvPr>
          <p:cNvSpPr>
            <a:spLocks noGrp="1"/>
          </p:cNvSpPr>
          <p:nvPr>
            <p:ph type="title"/>
          </p:nvPr>
        </p:nvSpPr>
        <p:spPr/>
        <p:txBody>
          <a:bodyPr>
            <a:normAutofit/>
          </a:bodyPr>
          <a:lstStyle/>
          <a:p>
            <a:r>
              <a:rPr lang="en-US" dirty="0"/>
              <a:t>Boundary Data: Extrusions</a:t>
            </a:r>
          </a:p>
        </p:txBody>
      </p:sp>
    </p:spTree>
    <p:extLst>
      <p:ext uri="{BB962C8B-B14F-4D97-AF65-F5344CB8AC3E}">
        <p14:creationId xmlns:p14="http://schemas.microsoft.com/office/powerpoint/2010/main" val="1214068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normAutofit fontScale="85000" lnSpcReduction="20000"/>
          </a:bodyPr>
          <a:lstStyle/>
          <a:p>
            <a:r>
              <a:rPr lang="en-US" dirty="0"/>
              <a:t>Open Source Election Results</a:t>
            </a:r>
            <a:br>
              <a:rPr lang="en-US" dirty="0"/>
            </a:br>
            <a:r>
              <a:rPr lang="en-US" dirty="0">
                <a:hlinkClick r:id="rId3"/>
              </a:rPr>
              <a:t>https://github.com/tonmcg/US_County_Level_Election_Results_08-16</a:t>
            </a:r>
            <a:endParaRPr lang="en-US" dirty="0"/>
          </a:p>
          <a:p>
            <a:r>
              <a:rPr lang="en-US" dirty="0"/>
              <a:t>United States Census API</a:t>
            </a:r>
            <a:br>
              <a:rPr lang="en-US" dirty="0"/>
            </a:br>
            <a:r>
              <a:rPr lang="en-US" dirty="0">
                <a:hlinkClick r:id="rId4"/>
              </a:rPr>
              <a:t>https://api.census.gov/data.html</a:t>
            </a:r>
            <a:endParaRPr lang="en-US" dirty="0"/>
          </a:p>
          <a:p>
            <a:r>
              <a:rPr lang="en-US" dirty="0" err="1"/>
              <a:t>Socrata</a:t>
            </a:r>
            <a:r>
              <a:rPr lang="en-US" dirty="0"/>
              <a:t> Open Data API</a:t>
            </a:r>
            <a:br>
              <a:rPr lang="en-US" dirty="0"/>
            </a:br>
            <a:r>
              <a:rPr lang="en-US" dirty="0">
                <a:hlinkClick r:id="rId5"/>
              </a:rPr>
              <a:t>https://dev.socrata.com/</a:t>
            </a:r>
            <a:endParaRPr lang="en-US" dirty="0"/>
          </a:p>
          <a:p>
            <a:r>
              <a:rPr lang="en-US" dirty="0" err="1"/>
              <a:t>Mapbox</a:t>
            </a:r>
            <a:r>
              <a:rPr lang="en-US" dirty="0"/>
              <a:t> Studio</a:t>
            </a:r>
            <a:br>
              <a:rPr lang="en-US" dirty="0"/>
            </a:br>
            <a:r>
              <a:rPr lang="en-US" dirty="0">
                <a:hlinkClick r:id="rId6"/>
              </a:rPr>
              <a:t>https://www.mapbox.com/studio/</a:t>
            </a:r>
            <a:endParaRPr lang="en-US" dirty="0"/>
          </a:p>
          <a:p>
            <a:r>
              <a:rPr lang="en-US" dirty="0"/>
              <a:t>A Map of Every Building in America</a:t>
            </a:r>
            <a:br>
              <a:rPr lang="en-US" dirty="0"/>
            </a:br>
            <a:r>
              <a:rPr lang="en-US" dirty="0">
                <a:hlinkClick r:id="rId7"/>
              </a:rPr>
              <a:t>https://github.com/Microsoft/USBuildingFootprints</a:t>
            </a:r>
            <a:endParaRPr lang="en-US" dirty="0"/>
          </a:p>
          <a:p>
            <a:r>
              <a:rPr lang="en-US" dirty="0" err="1"/>
              <a:t>PowerSocrata</a:t>
            </a:r>
            <a:br>
              <a:rPr lang="en-US" dirty="0"/>
            </a:br>
            <a:r>
              <a:rPr lang="en-US" dirty="0">
                <a:hlinkClick r:id="rId8"/>
              </a:rPr>
              <a:t>https://github.com/tonmcg/powersocrata</a:t>
            </a:r>
            <a:endParaRPr lang="en-US" dirty="0"/>
          </a:p>
          <a:p>
            <a:endParaRPr lang="en-US" dirty="0"/>
          </a:p>
        </p:txBody>
      </p:sp>
    </p:spTree>
    <p:extLst>
      <p:ext uri="{BB962C8B-B14F-4D97-AF65-F5344CB8AC3E}">
        <p14:creationId xmlns:p14="http://schemas.microsoft.com/office/powerpoint/2010/main" val="1190252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856-B1A1-4F35-87B8-CF9A17A74EF0}"/>
              </a:ext>
            </a:extLst>
          </p:cNvPr>
          <p:cNvSpPr>
            <a:spLocks noGrp="1"/>
          </p:cNvSpPr>
          <p:nvPr>
            <p:ph type="ctrTitle"/>
          </p:nvPr>
        </p:nvSpPr>
        <p:spPr/>
        <p:txBody>
          <a:bodyPr/>
          <a:lstStyle/>
          <a:p>
            <a:r>
              <a:rPr lang="en-CA" dirty="0"/>
              <a:t>Questions?</a:t>
            </a:r>
          </a:p>
        </p:txBody>
      </p:sp>
    </p:spTree>
    <p:extLst>
      <p:ext uri="{BB962C8B-B14F-4D97-AF65-F5344CB8AC3E}">
        <p14:creationId xmlns:p14="http://schemas.microsoft.com/office/powerpoint/2010/main" val="3319312414"/>
      </p:ext>
    </p:ext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2">
            <a:extLst>
              <a:ext uri="{FF2B5EF4-FFF2-40B4-BE49-F238E27FC236}">
                <a16:creationId xmlns:a16="http://schemas.microsoft.com/office/drawing/2014/main" id="{F3D188B1-4F2D-4F11-B8DD-A35669F7063B}"/>
              </a:ext>
            </a:extLst>
          </p:cNvPr>
          <p:cNvSpPr>
            <a:spLocks noGrp="1"/>
          </p:cNvSpPr>
          <p:nvPr>
            <p:ph type="body" sz="quarter" idx="12"/>
          </p:nvPr>
        </p:nvSpPr>
        <p:spPr>
          <a:xfrm>
            <a:off x="412681" y="2900213"/>
            <a:ext cx="5033962" cy="436576"/>
          </a:xfrm>
        </p:spPr>
        <p:txBody>
          <a:bodyPr/>
          <a:lstStyle/>
          <a:p>
            <a:r>
              <a:rPr lang="en-US" dirty="0"/>
              <a:t>Learn more from Tony McGovern</a:t>
            </a:r>
          </a:p>
        </p:txBody>
      </p:sp>
      <p:sp>
        <p:nvSpPr>
          <p:cNvPr id="9" name="Text Placeholder 13">
            <a:extLst>
              <a:ext uri="{FF2B5EF4-FFF2-40B4-BE49-F238E27FC236}">
                <a16:creationId xmlns:a16="http://schemas.microsoft.com/office/drawing/2014/main" id="{D92D0254-8EBC-45C7-8C34-F6A495FC9D71}"/>
              </a:ext>
            </a:extLst>
          </p:cNvPr>
          <p:cNvSpPr>
            <a:spLocks noGrp="1"/>
          </p:cNvSpPr>
          <p:nvPr>
            <p:ph type="body" sz="quarter" idx="13"/>
          </p:nvPr>
        </p:nvSpPr>
        <p:spPr>
          <a:xfrm>
            <a:off x="731931" y="3473912"/>
            <a:ext cx="1070594" cy="285005"/>
          </a:xfrm>
        </p:spPr>
        <p:txBody>
          <a:bodyPr vert="horz" lIns="91440" tIns="45720" rIns="91440" bIns="45720" rtlCol="0" anchor="t">
            <a:noAutofit/>
          </a:bodyPr>
          <a:lstStyle/>
          <a:p>
            <a:r>
              <a:rPr lang="en-US" dirty="0"/>
              <a:t>@</a:t>
            </a:r>
            <a:r>
              <a:rPr lang="en-US" dirty="0" err="1"/>
              <a:t>tonmcg</a:t>
            </a:r>
            <a:endParaRPr lang="en-US" dirty="0"/>
          </a:p>
        </p:txBody>
      </p:sp>
      <p:sp>
        <p:nvSpPr>
          <p:cNvPr id="10" name="Text Placeholder 14">
            <a:extLst>
              <a:ext uri="{FF2B5EF4-FFF2-40B4-BE49-F238E27FC236}">
                <a16:creationId xmlns:a16="http://schemas.microsoft.com/office/drawing/2014/main" id="{D5EA8D29-8E4C-4B90-B794-E25F80372720}"/>
              </a:ext>
            </a:extLst>
          </p:cNvPr>
          <p:cNvSpPr>
            <a:spLocks noGrp="1"/>
          </p:cNvSpPr>
          <p:nvPr>
            <p:ph type="body" sz="quarter" idx="14"/>
          </p:nvPr>
        </p:nvSpPr>
        <p:spPr>
          <a:xfrm>
            <a:off x="2379240" y="3464226"/>
            <a:ext cx="2030686" cy="294691"/>
          </a:xfrm>
        </p:spPr>
        <p:txBody>
          <a:bodyPr vert="horz" lIns="91440" tIns="45720" rIns="91440" bIns="45720" rtlCol="0" anchor="t">
            <a:noAutofit/>
          </a:bodyPr>
          <a:lstStyle/>
          <a:p>
            <a:r>
              <a:rPr lang="en-US"/>
              <a:t>tony@emdata.ai</a:t>
            </a:r>
          </a:p>
          <a:p>
            <a:endParaRPr lang="en-US" dirty="0">
              <a:cs typeface="Segoe UI"/>
            </a:endParaRPr>
          </a:p>
        </p:txBody>
      </p:sp>
      <p:grpSp>
        <p:nvGrpSpPr>
          <p:cNvPr id="11" name="Group 10">
            <a:extLst>
              <a:ext uri="{FF2B5EF4-FFF2-40B4-BE49-F238E27FC236}">
                <a16:creationId xmlns:a16="http://schemas.microsoft.com/office/drawing/2014/main" id="{0223B37F-3088-4645-B230-6A97D81C2579}"/>
              </a:ext>
            </a:extLst>
          </p:cNvPr>
          <p:cNvGrpSpPr/>
          <p:nvPr/>
        </p:nvGrpSpPr>
        <p:grpSpPr>
          <a:xfrm>
            <a:off x="510642" y="3478408"/>
            <a:ext cx="229599" cy="229599"/>
            <a:chOff x="5748554" y="5146675"/>
            <a:chExt cx="353832" cy="353832"/>
          </a:xfrm>
        </p:grpSpPr>
        <p:sp>
          <p:nvSpPr>
            <p:cNvPr id="12" name="Freeform 383">
              <a:extLst>
                <a:ext uri="{FF2B5EF4-FFF2-40B4-BE49-F238E27FC236}">
                  <a16:creationId xmlns:a16="http://schemas.microsoft.com/office/drawing/2014/main" id="{FD56BE4E-1796-4985-9E98-130BB8657AD3}"/>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ounded Rectangle 15">
              <a:extLst>
                <a:ext uri="{FF2B5EF4-FFF2-40B4-BE49-F238E27FC236}">
                  <a16:creationId xmlns:a16="http://schemas.microsoft.com/office/drawing/2014/main" id="{6DAECEB9-3DFE-401E-AD16-03AE6690D0C3}"/>
                </a:ext>
              </a:extLst>
            </p:cNvPr>
            <p:cNvSpPr/>
            <p:nvPr/>
          </p:nvSpPr>
          <p:spPr>
            <a:xfrm>
              <a:off x="5748554" y="5146675"/>
              <a:ext cx="353832" cy="35383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FD5492F0-E11B-4609-8664-6078147EA417}"/>
              </a:ext>
            </a:extLst>
          </p:cNvPr>
          <p:cNvGrpSpPr/>
          <p:nvPr/>
        </p:nvGrpSpPr>
        <p:grpSpPr>
          <a:xfrm>
            <a:off x="2145450" y="3478423"/>
            <a:ext cx="229600" cy="229600"/>
            <a:chOff x="2145450" y="3478423"/>
            <a:chExt cx="229600" cy="229600"/>
          </a:xfrm>
        </p:grpSpPr>
        <p:sp>
          <p:nvSpPr>
            <p:cNvPr id="14" name="Rounded Rectangle 16">
              <a:extLst>
                <a:ext uri="{FF2B5EF4-FFF2-40B4-BE49-F238E27FC236}">
                  <a16:creationId xmlns:a16="http://schemas.microsoft.com/office/drawing/2014/main" id="{5E8C8F4A-8C6F-4258-9621-13654F21FEF2}"/>
                </a:ext>
              </a:extLst>
            </p:cNvPr>
            <p:cNvSpPr/>
            <p:nvPr/>
          </p:nvSpPr>
          <p:spPr>
            <a:xfrm>
              <a:off x="2145450" y="3478423"/>
              <a:ext cx="229600" cy="229600"/>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5" name="Freeform 77">
              <a:extLst>
                <a:ext uri="{FF2B5EF4-FFF2-40B4-BE49-F238E27FC236}">
                  <a16:creationId xmlns:a16="http://schemas.microsoft.com/office/drawing/2014/main" id="{CD2CDF03-59B3-41CC-813F-F8A115C266A3}"/>
                </a:ext>
              </a:extLst>
            </p:cNvPr>
            <p:cNvSpPr>
              <a:spLocks noEditPoints="1"/>
            </p:cNvSpPr>
            <p:nvPr/>
          </p:nvSpPr>
          <p:spPr bwMode="auto">
            <a:xfrm>
              <a:off x="2208632" y="3558606"/>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75099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48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498394" y="1483200"/>
            <a:ext cx="4397456" cy="873905"/>
          </a:xfrm>
        </p:spPr>
        <p:txBody>
          <a:bodyPr/>
          <a:lstStyle/>
          <a:p>
            <a:r>
              <a:rPr lang="en-US" dirty="0"/>
              <a:t>Tony McGovern</a:t>
            </a:r>
          </a:p>
        </p:txBody>
      </p:sp>
      <p:sp>
        <p:nvSpPr>
          <p:cNvPr id="45" name="Text Placeholder 44"/>
          <p:cNvSpPr>
            <a:spLocks noGrp="1"/>
          </p:cNvSpPr>
          <p:nvPr>
            <p:ph type="body" sz="quarter" idx="10"/>
          </p:nvPr>
        </p:nvSpPr>
        <p:spPr/>
        <p:txBody>
          <a:bodyPr/>
          <a:lstStyle/>
          <a:p>
            <a:r>
              <a:rPr lang="en-US" dirty="0"/>
              <a:t>Data Scientist, </a:t>
            </a:r>
            <a:r>
              <a:rPr lang="en-US" dirty="0" err="1"/>
              <a:t>emdata</a:t>
            </a:r>
            <a:endParaRPr lang="en-US" dirty="0"/>
          </a:p>
        </p:txBody>
      </p:sp>
      <p:sp>
        <p:nvSpPr>
          <p:cNvPr id="150" name="Text Placeholder 149"/>
          <p:cNvSpPr>
            <a:spLocks noGrp="1"/>
          </p:cNvSpPr>
          <p:nvPr>
            <p:ph type="body" sz="quarter" idx="11"/>
          </p:nvPr>
        </p:nvSpPr>
        <p:spPr/>
        <p:txBody>
          <a:bodyPr/>
          <a:lstStyle/>
          <a:p>
            <a:r>
              <a:rPr lang="en-US"/>
              <a:t>Biography Point One</a:t>
            </a:r>
            <a:endParaRPr lang="en-US" dirty="0"/>
          </a:p>
        </p:txBody>
      </p:sp>
      <p:pic>
        <p:nvPicPr>
          <p:cNvPr id="3" name="Picture Placeholder 2" descr="A person wearing a suit and tie&#10;&#10;Description generated with very high confidence">
            <a:extLst>
              <a:ext uri="{FF2B5EF4-FFF2-40B4-BE49-F238E27FC236}">
                <a16:creationId xmlns:a16="http://schemas.microsoft.com/office/drawing/2014/main" id="{8DAEB5FC-DEA5-4E11-BF07-94A6D700C863}"/>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a:xfrm>
            <a:off x="498475" y="339725"/>
            <a:ext cx="1443038" cy="1443038"/>
          </a:xfrm>
        </p:spPr>
      </p:pic>
      <p:sp>
        <p:nvSpPr>
          <p:cNvPr id="152" name="Text Placeholder 151"/>
          <p:cNvSpPr>
            <a:spLocks noGrp="1"/>
          </p:cNvSpPr>
          <p:nvPr>
            <p:ph type="body" sz="quarter" idx="13"/>
          </p:nvPr>
        </p:nvSpPr>
        <p:spPr/>
        <p:txBody>
          <a:bodyPr>
            <a:normAutofit fontScale="92500" lnSpcReduction="10000"/>
          </a:bodyPr>
          <a:lstStyle/>
          <a:p>
            <a:r>
              <a:rPr lang="en-US" dirty="0"/>
              <a:t>Over 12 years experience as a data scientist, working with Fortune 100 clients and creating high-impact analytics for projects such as the Troubled Asset Relief Program</a:t>
            </a:r>
          </a:p>
        </p:txBody>
      </p:sp>
      <p:sp>
        <p:nvSpPr>
          <p:cNvPr id="153" name="Text Placeholder 152"/>
          <p:cNvSpPr>
            <a:spLocks noGrp="1"/>
          </p:cNvSpPr>
          <p:nvPr>
            <p:ph type="body" sz="quarter" idx="14"/>
          </p:nvPr>
        </p:nvSpPr>
        <p:spPr/>
        <p:txBody>
          <a:bodyPr/>
          <a:lstStyle/>
          <a:p>
            <a:r>
              <a:rPr lang="en-US"/>
              <a:t>Biography Point Two</a:t>
            </a:r>
            <a:endParaRPr lang="en-US" dirty="0"/>
          </a:p>
        </p:txBody>
      </p:sp>
      <p:sp>
        <p:nvSpPr>
          <p:cNvPr id="154" name="Text Placeholder 153"/>
          <p:cNvSpPr>
            <a:spLocks noGrp="1"/>
          </p:cNvSpPr>
          <p:nvPr>
            <p:ph type="body" sz="quarter" idx="15"/>
          </p:nvPr>
        </p:nvSpPr>
        <p:spPr/>
        <p:txBody>
          <a:bodyPr>
            <a:normAutofit fontScale="92500" lnSpcReduction="10000"/>
          </a:bodyPr>
          <a:lstStyle/>
          <a:p>
            <a:r>
              <a:rPr lang="en-US" dirty="0"/>
              <a:t>With his partner Ashleigh McGovern, he co-founded </a:t>
            </a:r>
            <a:r>
              <a:rPr lang="en-US" dirty="0" err="1"/>
              <a:t>emdata</a:t>
            </a:r>
            <a:r>
              <a:rPr lang="en-US" dirty="0"/>
              <a:t>, a data design and analytics firm that helps clients build data capabilities and solutions</a:t>
            </a:r>
          </a:p>
        </p:txBody>
      </p:sp>
      <p:sp>
        <p:nvSpPr>
          <p:cNvPr id="155" name="Text Placeholder 154"/>
          <p:cNvSpPr>
            <a:spLocks noGrp="1"/>
          </p:cNvSpPr>
          <p:nvPr>
            <p:ph type="body" sz="quarter" idx="16"/>
          </p:nvPr>
        </p:nvSpPr>
        <p:spPr/>
        <p:txBody>
          <a:bodyPr/>
          <a:lstStyle/>
          <a:p>
            <a:r>
              <a:rPr lang="en-US"/>
              <a:t>Biography Point Three</a:t>
            </a:r>
            <a:endParaRPr lang="en-US" dirty="0"/>
          </a:p>
        </p:txBody>
      </p:sp>
      <p:sp>
        <p:nvSpPr>
          <p:cNvPr id="156" name="Text Placeholder 155"/>
          <p:cNvSpPr>
            <a:spLocks noGrp="1"/>
          </p:cNvSpPr>
          <p:nvPr>
            <p:ph type="body" sz="quarter" idx="17"/>
          </p:nvPr>
        </p:nvSpPr>
        <p:spPr/>
        <p:txBody>
          <a:bodyPr>
            <a:normAutofit fontScale="92500" lnSpcReduction="10000"/>
          </a:bodyPr>
          <a:lstStyle/>
          <a:p>
            <a:r>
              <a:rPr lang="en-US" dirty="0"/>
              <a:t>Former Principal Oboist of the Washington Symphonic Orchestra. Has played with the National Symphony Orchestra, Phoenix Symphony Orchestra, among others</a:t>
            </a:r>
          </a:p>
        </p:txBody>
      </p:sp>
      <p:sp>
        <p:nvSpPr>
          <p:cNvPr id="157" name="Text Placeholder 156"/>
          <p:cNvSpPr>
            <a:spLocks noGrp="1"/>
          </p:cNvSpPr>
          <p:nvPr>
            <p:ph type="body" sz="quarter" idx="18"/>
          </p:nvPr>
        </p:nvSpPr>
        <p:spPr>
          <a:xfrm>
            <a:off x="882038" y="3484159"/>
            <a:ext cx="2475115" cy="261938"/>
          </a:xfrm>
        </p:spPr>
        <p:txBody>
          <a:bodyPr/>
          <a:lstStyle/>
          <a:p>
            <a:r>
              <a:rPr lang="en-US" dirty="0"/>
              <a:t>/tony-mcgovern-1ab6778/</a:t>
            </a:r>
          </a:p>
        </p:txBody>
      </p:sp>
      <p:sp>
        <p:nvSpPr>
          <p:cNvPr id="158" name="Text Placeholder 157"/>
          <p:cNvSpPr>
            <a:spLocks noGrp="1"/>
          </p:cNvSpPr>
          <p:nvPr>
            <p:ph type="body" sz="quarter" idx="19"/>
          </p:nvPr>
        </p:nvSpPr>
        <p:spPr>
          <a:xfrm>
            <a:off x="884502" y="3868788"/>
            <a:ext cx="2707783" cy="261938"/>
          </a:xfrm>
        </p:spPr>
        <p:txBody>
          <a:bodyPr/>
          <a:lstStyle/>
          <a:p>
            <a:r>
              <a:rPr lang="en-US" dirty="0"/>
              <a:t>@</a:t>
            </a:r>
            <a:r>
              <a:rPr lang="en-US" dirty="0" err="1"/>
              <a:t>tonmcg</a:t>
            </a:r>
            <a:endParaRPr lang="en-US" dirty="0"/>
          </a:p>
        </p:txBody>
      </p:sp>
      <p:grpSp>
        <p:nvGrpSpPr>
          <p:cNvPr id="91" name="Group 90"/>
          <p:cNvGrpSpPr/>
          <p:nvPr/>
        </p:nvGrpSpPr>
        <p:grpSpPr>
          <a:xfrm>
            <a:off x="604663" y="3886353"/>
            <a:ext cx="229600" cy="229600"/>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600814" y="3516239"/>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0" name="Rounded Rectangle 8">
            <a:extLst>
              <a:ext uri="{FF2B5EF4-FFF2-40B4-BE49-F238E27FC236}">
                <a16:creationId xmlns:a16="http://schemas.microsoft.com/office/drawing/2014/main" id="{4FA35E8D-34B7-49C8-955E-44B3497721AB}"/>
              </a:ext>
            </a:extLst>
          </p:cNvPr>
          <p:cNvSpPr/>
          <p:nvPr/>
        </p:nvSpPr>
        <p:spPr>
          <a:xfrm>
            <a:off x="608171" y="4231908"/>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58">
            <a:extLst>
              <a:ext uri="{FF2B5EF4-FFF2-40B4-BE49-F238E27FC236}">
                <a16:creationId xmlns:a16="http://schemas.microsoft.com/office/drawing/2014/main" id="{23288460-89AA-4659-ADE4-ACF1C930819A}"/>
              </a:ext>
            </a:extLst>
          </p:cNvPr>
          <p:cNvSpPr txBox="1">
            <a:spLocks/>
          </p:cNvSpPr>
          <p:nvPr/>
        </p:nvSpPr>
        <p:spPr>
          <a:xfrm>
            <a:off x="881084" y="4242227"/>
            <a:ext cx="2476069" cy="261938"/>
          </a:xfrm>
          <a:prstGeom prst="rect">
            <a:avLst/>
          </a:prstGeom>
        </p:spPr>
        <p:txBody>
          <a:bodyPr vert="horz" lIns="91440" tIns="45720" rIns="91440" bIns="45720" rtlCol="0">
            <a:noAutofit/>
          </a:bodyPr>
          <a:lstStyle>
            <a:lvl1pPr marL="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CA" dirty="0"/>
              <a:t>tony@emdata.ai</a:t>
            </a:r>
          </a:p>
        </p:txBody>
      </p:sp>
      <p:pic>
        <p:nvPicPr>
          <p:cNvPr id="32" name="Picture 31">
            <a:extLst>
              <a:ext uri="{FF2B5EF4-FFF2-40B4-BE49-F238E27FC236}">
                <a16:creationId xmlns:a16="http://schemas.microsoft.com/office/drawing/2014/main" id="{F962363E-C005-44FA-9F27-C88E966EF6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4269966"/>
            <a:ext cx="145235" cy="145235"/>
          </a:xfrm>
          <a:prstGeom prst="rect">
            <a:avLst/>
          </a:prstGeom>
        </p:spPr>
      </p:pic>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882038" y="3157799"/>
            <a:ext cx="2475115" cy="261938"/>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tonymcgovern.com</a:t>
            </a:r>
          </a:p>
        </p:txBody>
      </p:sp>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5155126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1080" y="4197927"/>
            <a:ext cx="5386763" cy="746364"/>
          </a:xfrm>
        </p:spPr>
        <p:txBody>
          <a:bodyPr/>
          <a:lstStyle/>
          <a:p>
            <a:r>
              <a:rPr lang="en-US" dirty="0"/>
              <a:t>Tony McGovern, Data Scientist, </a:t>
            </a:r>
            <a:r>
              <a:rPr lang="en-US" dirty="0" err="1"/>
              <a:t>emdata</a:t>
            </a:r>
            <a:br>
              <a:rPr lang="en-US" dirty="0"/>
            </a:br>
            <a:r>
              <a:rPr lang="en-US" dirty="0"/>
              <a:t>Moderated By: Carlos Garcia</a:t>
            </a:r>
          </a:p>
        </p:txBody>
      </p:sp>
      <p:sp>
        <p:nvSpPr>
          <p:cNvPr id="4" name="Text Placeholder 3"/>
          <p:cNvSpPr>
            <a:spLocks noGrp="1"/>
          </p:cNvSpPr>
          <p:nvPr>
            <p:ph type="body" sz="quarter" idx="11"/>
          </p:nvPr>
        </p:nvSpPr>
        <p:spPr>
          <a:xfrm>
            <a:off x="501080" y="1527349"/>
            <a:ext cx="5082856" cy="1895860"/>
          </a:xfrm>
        </p:spPr>
        <p:txBody>
          <a:bodyPr/>
          <a:lstStyle/>
          <a:p>
            <a:r>
              <a:rPr lang="en-US" dirty="0"/>
              <a:t>Spatial Data Analysis in Power BI</a:t>
            </a:r>
          </a:p>
        </p:txBody>
      </p:sp>
    </p:spTree>
    <p:extLst>
      <p:ext uri="{BB962C8B-B14F-4D97-AF65-F5344CB8AC3E}">
        <p14:creationId xmlns:p14="http://schemas.microsoft.com/office/powerpoint/2010/main" val="2252287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lstStyle/>
          <a:p>
            <a:r>
              <a:rPr lang="en-US"/>
              <a:t>It All Started with a Tweet </a:t>
            </a:r>
            <a:r>
              <a:rPr lang="mr-IN"/>
              <a:t>…</a:t>
            </a:r>
            <a:endParaRPr lang="en-US"/>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lstStyle/>
          <a:p>
            <a:endParaRPr lang="en-US"/>
          </a:p>
          <a:p>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6844"/>
          <a:stretch/>
        </p:blipFill>
        <p:spPr>
          <a:xfrm>
            <a:off x="1625010" y="1154458"/>
            <a:ext cx="5893980" cy="3154680"/>
          </a:xfrm>
          <a:prstGeom prst="rect">
            <a:avLst/>
          </a:prstGeom>
        </p:spPr>
      </p:pic>
    </p:spTree>
    <p:extLst>
      <p:ext uri="{BB962C8B-B14F-4D97-AF65-F5344CB8AC3E}">
        <p14:creationId xmlns:p14="http://schemas.microsoft.com/office/powerpoint/2010/main" val="1735847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normAutofit/>
          </a:bodyPr>
          <a:lstStyle/>
          <a:p>
            <a:r>
              <a:rPr lang="en-US" dirty="0"/>
              <a:t>Beautiful Thematic Maps (Not in Power BI)</a:t>
            </a:r>
            <a:endParaRPr lang="en-US" sz="2025" dirty="0"/>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lstStyle/>
          <a:p>
            <a:endParaRPr lang="en-US"/>
          </a:p>
          <a:p>
            <a:endParaRPr lang="en-US"/>
          </a:p>
        </p:txBody>
      </p:sp>
      <p:pic>
        <p:nvPicPr>
          <p:cNvPr id="7" name="Picture 6">
            <a:hlinkClick r:id="rId3"/>
            <a:extLst>
              <a:ext uri="{FF2B5EF4-FFF2-40B4-BE49-F238E27FC236}">
                <a16:creationId xmlns:a16="http://schemas.microsoft.com/office/drawing/2014/main" id="{4095CD36-BACA-4217-9CF8-E6DEF6951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154458"/>
            <a:ext cx="7886700" cy="3358352"/>
          </a:xfrm>
          <a:prstGeom prst="rect">
            <a:avLst/>
          </a:prstGeom>
        </p:spPr>
      </p:pic>
    </p:spTree>
    <p:extLst>
      <p:ext uri="{BB962C8B-B14F-4D97-AF65-F5344CB8AC3E}">
        <p14:creationId xmlns:p14="http://schemas.microsoft.com/office/powerpoint/2010/main" val="2746425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09C-75E0-4A04-8301-36C772A0EA2A}"/>
              </a:ext>
            </a:extLst>
          </p:cNvPr>
          <p:cNvSpPr>
            <a:spLocks noGrp="1"/>
          </p:cNvSpPr>
          <p:nvPr>
            <p:ph type="title"/>
          </p:nvPr>
        </p:nvSpPr>
        <p:spPr/>
        <p:txBody>
          <a:bodyPr/>
          <a:lstStyle/>
          <a:p>
            <a:r>
              <a:rPr lang="en-US"/>
              <a:t>Session Agenda</a:t>
            </a:r>
          </a:p>
        </p:txBody>
      </p:sp>
      <p:sp>
        <p:nvSpPr>
          <p:cNvPr id="3" name="Content Placeholder 2">
            <a:extLst>
              <a:ext uri="{FF2B5EF4-FFF2-40B4-BE49-F238E27FC236}">
                <a16:creationId xmlns:a16="http://schemas.microsoft.com/office/drawing/2014/main" id="{E59B4160-F6C4-40E7-BAA4-EBE1DF4C1751}"/>
              </a:ext>
            </a:extLst>
          </p:cNvPr>
          <p:cNvSpPr>
            <a:spLocks noGrp="1"/>
          </p:cNvSpPr>
          <p:nvPr>
            <p:ph idx="1"/>
          </p:nvPr>
        </p:nvSpPr>
        <p:spPr/>
        <p:txBody>
          <a:bodyPr/>
          <a:lstStyle/>
          <a:p>
            <a:r>
              <a:rPr lang="en-US" dirty="0"/>
              <a:t>Explore how </a:t>
            </a:r>
            <a:r>
              <a:rPr lang="en-US" dirty="0" err="1"/>
              <a:t>Mapbox</a:t>
            </a:r>
            <a:r>
              <a:rPr lang="en-US" dirty="0"/>
              <a:t> helps you create beautiful thematic maps</a:t>
            </a:r>
          </a:p>
          <a:p>
            <a:r>
              <a:rPr lang="en-US" dirty="0"/>
              <a:t>Understand what out of the box tools are available in the service</a:t>
            </a:r>
          </a:p>
          <a:p>
            <a:endParaRPr lang="en-US" dirty="0"/>
          </a:p>
        </p:txBody>
      </p:sp>
    </p:spTree>
    <p:extLst>
      <p:ext uri="{BB962C8B-B14F-4D97-AF65-F5344CB8AC3E}">
        <p14:creationId xmlns:p14="http://schemas.microsoft.com/office/powerpoint/2010/main" val="1759306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27C3-3377-49EB-9FF8-963045A47314}"/>
              </a:ext>
            </a:extLst>
          </p:cNvPr>
          <p:cNvSpPr>
            <a:spLocks noGrp="1"/>
          </p:cNvSpPr>
          <p:nvPr>
            <p:ph type="title"/>
          </p:nvPr>
        </p:nvSpPr>
        <p:spPr/>
        <p:txBody>
          <a:bodyPr>
            <a:normAutofit fontScale="90000"/>
          </a:bodyPr>
          <a:lstStyle/>
          <a:p>
            <a:r>
              <a:rPr lang="en-US" dirty="0"/>
              <a:t>Mapbox makes the (spatial) world more open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3928" y="1154906"/>
            <a:ext cx="5256145" cy="3477816"/>
          </a:xfrm>
        </p:spPr>
      </p:pic>
    </p:spTree>
    <p:extLst>
      <p:ext uri="{BB962C8B-B14F-4D97-AF65-F5344CB8AC3E}">
        <p14:creationId xmlns:p14="http://schemas.microsoft.com/office/powerpoint/2010/main" val="96712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27C3-3377-49EB-9FF8-963045A47314}"/>
              </a:ext>
            </a:extLst>
          </p:cNvPr>
          <p:cNvSpPr>
            <a:spLocks noGrp="1"/>
          </p:cNvSpPr>
          <p:nvPr>
            <p:ph type="title"/>
          </p:nvPr>
        </p:nvSpPr>
        <p:spPr/>
        <p:txBody>
          <a:bodyPr>
            <a:normAutofit fontScale="90000"/>
          </a:bodyPr>
          <a:lstStyle/>
          <a:p>
            <a:r>
              <a:rPr lang="en-US" dirty="0"/>
              <a:t>What We’re Going to See Today:</a:t>
            </a:r>
            <a:br>
              <a:rPr lang="en-US" dirty="0"/>
            </a:br>
            <a:r>
              <a:rPr lang="en-US" dirty="0"/>
              <a:t>Mapbox Visual</a:t>
            </a:r>
          </a:p>
        </p:txBody>
      </p:sp>
      <p:pic>
        <p:nvPicPr>
          <p:cNvPr id="5" name="Content Placeholder 4">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748" y="1154906"/>
            <a:ext cx="5564505" cy="3477816"/>
          </a:xfrm>
        </p:spPr>
      </p:pic>
    </p:spTree>
    <p:extLst>
      <p:ext uri="{BB962C8B-B14F-4D97-AF65-F5344CB8AC3E}">
        <p14:creationId xmlns:p14="http://schemas.microsoft.com/office/powerpoint/2010/main" val="182724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27C3-3377-49EB-9FF8-963045A47314}"/>
              </a:ext>
            </a:extLst>
          </p:cNvPr>
          <p:cNvSpPr>
            <a:spLocks noGrp="1"/>
          </p:cNvSpPr>
          <p:nvPr>
            <p:ph type="title"/>
          </p:nvPr>
        </p:nvSpPr>
        <p:spPr/>
        <p:txBody>
          <a:bodyPr>
            <a:normAutofit fontScale="90000"/>
          </a:bodyPr>
          <a:lstStyle/>
          <a:p>
            <a:r>
              <a:rPr lang="en-US" dirty="0"/>
              <a:t>Bonus Visual:</a:t>
            </a:r>
            <a:br>
              <a:rPr lang="en-US" dirty="0"/>
            </a:br>
            <a:r>
              <a:rPr lang="en-US" dirty="0"/>
              <a:t>A Map of Every Building in America</a:t>
            </a:r>
          </a:p>
        </p:txBody>
      </p:sp>
      <p:pic>
        <p:nvPicPr>
          <p:cNvPr id="4" name="Content Placeholder 3">
            <a:hlinkClick r:id="rId3"/>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3480635" y="1087355"/>
            <a:ext cx="2182730" cy="3477816"/>
          </a:xfrm>
        </p:spPr>
      </p:pic>
    </p:spTree>
    <p:extLst>
      <p:ext uri="{BB962C8B-B14F-4D97-AF65-F5344CB8AC3E}">
        <p14:creationId xmlns:p14="http://schemas.microsoft.com/office/powerpoint/2010/main" val="553937951"/>
      </p:ext>
    </p:extLst>
  </p:cSld>
  <p:clrMapOvr>
    <a:masterClrMapping/>
  </p:clrMapOvr>
</p:sld>
</file>

<file path=ppt/theme/theme1.xml><?xml version="1.0" encoding="utf-8"?>
<a:theme xmlns:a="http://schemas.openxmlformats.org/drawingml/2006/main" name="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3155</TotalTime>
  <Words>881</Words>
  <Application>Microsoft Office PowerPoint</Application>
  <PresentationFormat>On-screen Show (16:9)</PresentationFormat>
  <Paragraphs>128</Paragraphs>
  <Slides>18</Slides>
  <Notes>12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Arial</vt:lpstr>
      <vt:lpstr>Calibri</vt:lpstr>
      <vt:lpstr>Century Gothic</vt:lpstr>
      <vt:lpstr>Consolas</vt:lpstr>
      <vt:lpstr>Gill Sans</vt:lpstr>
      <vt:lpstr>Gotham Book</vt:lpstr>
      <vt:lpstr>Gotham Light</vt:lpstr>
      <vt:lpstr>Open Sans</vt:lpstr>
      <vt:lpstr>Segoe UI</vt:lpstr>
      <vt:lpstr>Segoe UI Light</vt:lpstr>
      <vt:lpstr>Segoe UI Semibold</vt:lpstr>
      <vt:lpstr>Segoe UI Semilight</vt:lpstr>
      <vt:lpstr>PASS 2013_SpeakerTemplate_16x9</vt:lpstr>
      <vt:lpstr>1_PASS 2013_SpeakerTemplate_16x9</vt:lpstr>
      <vt:lpstr>PowerPoint Presentation</vt:lpstr>
      <vt:lpstr>Tony McGovern</vt:lpstr>
      <vt:lpstr>PowerPoint Presentation</vt:lpstr>
      <vt:lpstr>It All Started with a Tweet …</vt:lpstr>
      <vt:lpstr>Beautiful Thematic Maps (Not in Power BI)</vt:lpstr>
      <vt:lpstr>Session Agenda</vt:lpstr>
      <vt:lpstr>Mapbox makes the (spatial) world more open</vt:lpstr>
      <vt:lpstr>What We’re Going to See Today: Mapbox Visual</vt:lpstr>
      <vt:lpstr>Bonus Visual: A Map of Every Building in America</vt:lpstr>
      <vt:lpstr>Setting Up a Mapbox Account</vt:lpstr>
      <vt:lpstr>Using Mapbox Tilesets</vt:lpstr>
      <vt:lpstr>Setting Mapbox Styles</vt:lpstr>
      <vt:lpstr>Coordinates Data: Heat maps</vt:lpstr>
      <vt:lpstr>Boundary Data: Extrusions</vt:lpstr>
      <vt:lpstr>Resources</vt:lpstr>
      <vt:lpstr>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Tony McGovern</cp:lastModifiedBy>
  <cp:revision>709</cp:revision>
  <dcterms:created xsi:type="dcterms:W3CDTF">2013-07-12T18:23:55Z</dcterms:created>
  <dcterms:modified xsi:type="dcterms:W3CDTF">2018-12-05T16:58:25Z</dcterms:modified>
</cp:coreProperties>
</file>